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389890"/>
            <a:ext cx="3279775" cy="1886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5467" y="1255623"/>
            <a:ext cx="8041005" cy="435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hyperlink" Target="http://www.chicagohs.org/history/stockyard/stock6.html" TargetMode="External"/><Relationship Id="rId7" Type="http://schemas.openxmlformats.org/officeDocument/2006/relationships/image" Target="../media/image30.jpg"/><Relationship Id="rId8" Type="http://schemas.openxmlformats.org/officeDocument/2006/relationships/hyperlink" Target="http://www.chicagohs.org/history/stockyard/stock8.html" TargetMode="External"/><Relationship Id="rId9" Type="http://schemas.openxmlformats.org/officeDocument/2006/relationships/image" Target="../media/image3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619" y="48844"/>
            <a:ext cx="2383790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Key</a:t>
            </a:r>
            <a:r>
              <a:rPr dirty="0" spc="-75"/>
              <a:t> </a:t>
            </a:r>
            <a:r>
              <a:rPr dirty="0" spc="-10"/>
              <a:t>Concepts: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2375" y="617346"/>
            <a:ext cx="3567429" cy="174942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>
                <a:latin typeface="Calibri"/>
                <a:cs typeface="Calibri"/>
              </a:rPr>
              <a:t>Over-urbanization</a:t>
            </a:r>
            <a:endParaRPr sz="2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>
                <a:latin typeface="Calibri"/>
                <a:cs typeface="Calibri"/>
              </a:rPr>
              <a:t>Deindustrialization</a:t>
            </a:r>
            <a:endParaRPr sz="2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5">
                <a:latin typeface="Calibri"/>
                <a:cs typeface="Calibri"/>
              </a:rPr>
              <a:t>Redlining</a:t>
            </a:r>
            <a:endParaRPr sz="2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5">
                <a:latin typeface="Calibri"/>
                <a:cs typeface="Calibri"/>
              </a:rPr>
              <a:t>Segregation </a:t>
            </a:r>
            <a:r>
              <a:rPr dirty="0" sz="2400">
                <a:latin typeface="Calibri"/>
                <a:cs typeface="Calibri"/>
              </a:rPr>
              <a:t>/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Congregation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44778"/>
            <a:ext cx="3037205" cy="174942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5">
                <a:latin typeface="Calibri"/>
                <a:cs typeface="Calibri"/>
              </a:rPr>
              <a:t>Urbanization</a:t>
            </a:r>
            <a:endParaRPr sz="2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>
                <a:latin typeface="Calibri"/>
                <a:cs typeface="Calibri"/>
              </a:rPr>
              <a:t>Urban</a:t>
            </a:r>
            <a:r>
              <a:rPr dirty="0" sz="2400" spc="-10">
                <a:latin typeface="Calibri"/>
                <a:cs typeface="Calibri"/>
              </a:rPr>
              <a:t> expansion</a:t>
            </a:r>
            <a:endParaRPr sz="2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20">
                <a:latin typeface="Calibri"/>
                <a:cs typeface="Calibri"/>
              </a:rPr>
              <a:t>Gateway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5">
                <a:latin typeface="Calibri"/>
                <a:cs typeface="Calibri"/>
              </a:rPr>
              <a:t>shock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cities</a:t>
            </a:r>
            <a:endParaRPr sz="2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5">
                <a:latin typeface="Calibri"/>
                <a:cs typeface="Calibri"/>
              </a:rPr>
              <a:t>Central </a:t>
            </a:r>
            <a:r>
              <a:rPr dirty="0" sz="2400" spc="-5">
                <a:latin typeface="Calibri"/>
                <a:cs typeface="Calibri"/>
              </a:rPr>
              <a:t>place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theory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52800"/>
            <a:ext cx="9144000" cy="280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0128" y="4145344"/>
            <a:ext cx="204343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5">
                <a:latin typeface="Arial"/>
                <a:cs typeface="Arial"/>
              </a:rPr>
              <a:t>[Insert Figure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10.15]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0619" y="0"/>
            <a:ext cx="2390140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Colonial</a:t>
            </a:r>
            <a:r>
              <a:rPr dirty="0" spc="-65"/>
              <a:t> </a:t>
            </a:r>
            <a:r>
              <a:rPr dirty="0" spc="-5"/>
              <a:t>Cities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8690" y="844422"/>
            <a:ext cx="2576195" cy="336169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84785" marR="386080" indent="-172085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European 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imperi</a:t>
            </a:r>
            <a:r>
              <a:rPr dirty="0" sz="3200" spc="1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dirty="0" sz="3200" spc="1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  <a:p>
            <a:pPr marL="184785" marR="5080" indent="-172085">
              <a:lnSpc>
                <a:spcPct val="90000"/>
              </a:lnSpc>
              <a:spcBef>
                <a:spcPts val="76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5">
                <a:latin typeface="Calibri"/>
                <a:cs typeface="Calibri"/>
              </a:rPr>
              <a:t>"Established" </a:t>
            </a:r>
            <a:r>
              <a:rPr dirty="0" sz="2800" spc="-10">
                <a:latin typeface="Calibri"/>
                <a:cs typeface="Calibri"/>
              </a:rPr>
              <a:t>or  </a:t>
            </a:r>
            <a:r>
              <a:rPr dirty="0" sz="2800" spc="-15">
                <a:latin typeface="Calibri"/>
                <a:cs typeface="Calibri"/>
              </a:rPr>
              <a:t>planted </a:t>
            </a:r>
            <a:r>
              <a:rPr dirty="0" sz="2800" spc="-10" b="1">
                <a:latin typeface="Calibri"/>
                <a:cs typeface="Calibri"/>
              </a:rPr>
              <a:t>Colonial  </a:t>
            </a:r>
            <a:r>
              <a:rPr dirty="0" sz="2800" spc="-5" b="1">
                <a:latin typeface="Calibri"/>
                <a:cs typeface="Calibri"/>
              </a:rPr>
              <a:t>functions  </a:t>
            </a:r>
            <a:r>
              <a:rPr dirty="0" sz="2800" spc="-25" b="1">
                <a:latin typeface="Calibri"/>
                <a:cs typeface="Calibri"/>
              </a:rPr>
              <a:t>grafted </a:t>
            </a:r>
            <a:r>
              <a:rPr dirty="0" sz="2800" spc="-20" b="1">
                <a:latin typeface="Calibri"/>
                <a:cs typeface="Calibri"/>
              </a:rPr>
              <a:t>onto </a:t>
            </a:r>
            <a:r>
              <a:rPr dirty="0" sz="2800" spc="-5">
                <a:latin typeface="Calibri"/>
                <a:cs typeface="Calibri"/>
              </a:rPr>
              <a:t>an  </a:t>
            </a:r>
            <a:r>
              <a:rPr dirty="0" sz="2800" spc="-20">
                <a:latin typeface="Calibri"/>
                <a:cs typeface="Calibri"/>
              </a:rPr>
              <a:t>existing  </a:t>
            </a:r>
            <a:r>
              <a:rPr dirty="0" sz="2800" spc="-15">
                <a:latin typeface="Calibri"/>
                <a:cs typeface="Calibri"/>
              </a:rPr>
              <a:t>settlement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99103" y="973836"/>
            <a:ext cx="5257800" cy="3499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93594" y="5866891"/>
            <a:ext cx="59956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Figure </a:t>
            </a:r>
            <a:r>
              <a:rPr dirty="0" sz="1400" b="1">
                <a:latin typeface="Arial"/>
                <a:cs typeface="Arial"/>
              </a:rPr>
              <a:t>10.15 </a:t>
            </a:r>
            <a:r>
              <a:rPr dirty="0" sz="1400" spc="-5">
                <a:latin typeface="Arial"/>
                <a:cs typeface="Arial"/>
              </a:rPr>
              <a:t>Mumbai, </a:t>
            </a:r>
            <a:r>
              <a:rPr dirty="0" sz="1400">
                <a:latin typeface="Arial"/>
                <a:cs typeface="Arial"/>
              </a:rPr>
              <a:t>an </a:t>
            </a:r>
            <a:r>
              <a:rPr dirty="0" sz="1400" spc="-5">
                <a:latin typeface="Arial"/>
                <a:cs typeface="Arial"/>
              </a:rPr>
              <a:t>example </a:t>
            </a:r>
            <a:r>
              <a:rPr dirty="0" sz="1400">
                <a:latin typeface="Arial"/>
                <a:cs typeface="Arial"/>
              </a:rPr>
              <a:t>of colonial </a:t>
            </a:r>
            <a:r>
              <a:rPr dirty="0" sz="1400" spc="-5">
                <a:latin typeface="Arial"/>
                <a:cs typeface="Arial"/>
              </a:rPr>
              <a:t>architecture </a:t>
            </a:r>
            <a:r>
              <a:rPr dirty="0" sz="1400">
                <a:latin typeface="Arial"/>
                <a:cs typeface="Arial"/>
              </a:rPr>
              <a:t>and urban</a:t>
            </a:r>
            <a:r>
              <a:rPr dirty="0" sz="1400" spc="-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289" y="346328"/>
            <a:ext cx="642556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Imperialism </a:t>
            </a:r>
            <a:r>
              <a:rPr dirty="0"/>
              <a:t>&amp; </a:t>
            </a:r>
            <a:r>
              <a:rPr dirty="0" spc="-20"/>
              <a:t>Peripheral</a:t>
            </a:r>
            <a:r>
              <a:rPr dirty="0" spc="-85"/>
              <a:t> </a:t>
            </a:r>
            <a:r>
              <a:rPr dirty="0" spc="-10"/>
              <a:t>Urbanization</a:t>
            </a:r>
          </a:p>
        </p:txBody>
      </p:sp>
      <p:sp>
        <p:nvSpPr>
          <p:cNvPr id="3" name="object 3"/>
          <p:cNvSpPr/>
          <p:nvPr/>
        </p:nvSpPr>
        <p:spPr>
          <a:xfrm>
            <a:off x="83819" y="4038600"/>
            <a:ext cx="3048000" cy="2014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32632" y="3886200"/>
            <a:ext cx="1914143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05855" y="3997452"/>
            <a:ext cx="2951988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4939" y="1264158"/>
            <a:ext cx="8507730" cy="274764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84785" marR="1694814" indent="-172085">
              <a:lnSpc>
                <a:spcPts val="2270"/>
              </a:lnSpc>
              <a:spcBef>
                <a:spcPts val="38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Colonial cities </a:t>
            </a:r>
            <a:r>
              <a:rPr dirty="0" sz="2100" spc="-15">
                <a:latin typeface="Calibri"/>
                <a:cs typeface="Calibri"/>
              </a:rPr>
              <a:t>were deliberately </a:t>
            </a:r>
            <a:r>
              <a:rPr dirty="0" sz="2100" spc="-10">
                <a:latin typeface="Calibri"/>
                <a:cs typeface="Calibri"/>
              </a:rPr>
              <a:t>established administrative </a:t>
            </a:r>
            <a:r>
              <a:rPr dirty="0" sz="2100">
                <a:latin typeface="Calibri"/>
                <a:cs typeface="Calibri"/>
              </a:rPr>
              <a:t>&amp;  </a:t>
            </a:r>
            <a:r>
              <a:rPr dirty="0" sz="2100" spc="-10">
                <a:latin typeface="Calibri"/>
                <a:cs typeface="Calibri"/>
              </a:rPr>
              <a:t>commercial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centers</a:t>
            </a:r>
            <a:endParaRPr sz="2100">
              <a:latin typeface="Calibri"/>
              <a:cs typeface="Calibri"/>
            </a:endParaRPr>
          </a:p>
          <a:p>
            <a:pPr algn="just" marL="184785" marR="563245" indent="-172085">
              <a:lnSpc>
                <a:spcPts val="2270"/>
              </a:lnSpc>
              <a:spcBef>
                <a:spcPts val="79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100" spc="-5" b="1" i="1">
                <a:latin typeface="Calibri-BoldItalic"/>
                <a:cs typeface="Calibri-BoldItalic"/>
              </a:rPr>
              <a:t>The </a:t>
            </a:r>
            <a:r>
              <a:rPr dirty="0" sz="2100" spc="-10" b="1" i="1">
                <a:latin typeface="Calibri-BoldItalic"/>
                <a:cs typeface="Calibri-BoldItalic"/>
              </a:rPr>
              <a:t>colonial </a:t>
            </a:r>
            <a:r>
              <a:rPr dirty="0" sz="2100" b="1" i="1">
                <a:latin typeface="Calibri-BoldItalic"/>
                <a:cs typeface="Calibri-BoldItalic"/>
              </a:rPr>
              <a:t>city </a:t>
            </a:r>
            <a:r>
              <a:rPr dirty="0" sz="2100" spc="-10" b="1" i="1">
                <a:latin typeface="Calibri-BoldItalic"/>
                <a:cs typeface="Calibri-BoldItalic"/>
              </a:rPr>
              <a:t>was “planted” </a:t>
            </a:r>
            <a:r>
              <a:rPr dirty="0" sz="2100" b="1" i="1">
                <a:latin typeface="Calibri-BoldItalic"/>
                <a:cs typeface="Calibri-BoldItalic"/>
              </a:rPr>
              <a:t>in </a:t>
            </a:r>
            <a:r>
              <a:rPr dirty="0" sz="2100" spc="-5" b="1" i="1">
                <a:latin typeface="Calibri-BoldItalic"/>
                <a:cs typeface="Calibri-BoldItalic"/>
              </a:rPr>
              <a:t>locations </a:t>
            </a:r>
            <a:r>
              <a:rPr dirty="0" sz="2100" spc="-10">
                <a:latin typeface="Calibri"/>
                <a:cs typeface="Calibri"/>
              </a:rPr>
              <a:t>where </a:t>
            </a:r>
            <a:r>
              <a:rPr dirty="0" sz="2100" spc="-5">
                <a:latin typeface="Calibri"/>
                <a:cs typeface="Calibri"/>
              </a:rPr>
              <a:t>no </a:t>
            </a:r>
            <a:r>
              <a:rPr dirty="0" sz="2100" spc="-10">
                <a:latin typeface="Calibri"/>
                <a:cs typeface="Calibri"/>
              </a:rPr>
              <a:t>significant </a:t>
            </a:r>
            <a:r>
              <a:rPr dirty="0" sz="2100" spc="-5">
                <a:latin typeface="Calibri"/>
                <a:cs typeface="Calibri"/>
              </a:rPr>
              <a:t>urban  </a:t>
            </a:r>
            <a:r>
              <a:rPr dirty="0" sz="2100" spc="-10">
                <a:latin typeface="Calibri"/>
                <a:cs typeface="Calibri"/>
              </a:rPr>
              <a:t>settlement </a:t>
            </a:r>
            <a:r>
              <a:rPr dirty="0" sz="2100" spc="-5">
                <a:latin typeface="Calibri"/>
                <a:cs typeface="Calibri"/>
              </a:rPr>
              <a:t>had </a:t>
            </a:r>
            <a:r>
              <a:rPr dirty="0" sz="2100" spc="-10">
                <a:latin typeface="Calibri"/>
                <a:cs typeface="Calibri"/>
              </a:rPr>
              <a:t>previously exited. </a:t>
            </a:r>
            <a:r>
              <a:rPr dirty="0" sz="2100" spc="-5" b="1" i="1">
                <a:latin typeface="Calibri-BoldItalic"/>
                <a:cs typeface="Calibri-BoldItalic"/>
              </a:rPr>
              <a:t>Mumbai, </a:t>
            </a:r>
            <a:r>
              <a:rPr dirty="0" sz="2100" spc="-20" b="1" i="1">
                <a:latin typeface="Calibri-BoldItalic"/>
                <a:cs typeface="Calibri-BoldItalic"/>
              </a:rPr>
              <a:t>Kolkata, </a:t>
            </a:r>
            <a:r>
              <a:rPr dirty="0" sz="2100" spc="-5" b="1" i="1">
                <a:latin typeface="Calibri-BoldItalic"/>
                <a:cs typeface="Calibri-BoldItalic"/>
              </a:rPr>
              <a:t>India. </a:t>
            </a:r>
            <a:r>
              <a:rPr dirty="0" sz="2100" b="1" i="1">
                <a:latin typeface="Calibri-BoldItalic"/>
                <a:cs typeface="Calibri-BoldItalic"/>
              </a:rPr>
              <a:t>Ho Chi </a:t>
            </a:r>
            <a:r>
              <a:rPr dirty="0" sz="2100" spc="-5" b="1" i="1">
                <a:latin typeface="Calibri-BoldItalic"/>
                <a:cs typeface="Calibri-BoldItalic"/>
              </a:rPr>
              <a:t>Minh  </a:t>
            </a:r>
            <a:r>
              <a:rPr dirty="0" sz="2100" spc="-25" b="1" i="1">
                <a:latin typeface="Calibri-BoldItalic"/>
                <a:cs typeface="Calibri-BoldItalic"/>
              </a:rPr>
              <a:t>City, </a:t>
            </a:r>
            <a:r>
              <a:rPr dirty="0" sz="2100" spc="-5" b="1" i="1">
                <a:latin typeface="Calibri-BoldItalic"/>
                <a:cs typeface="Calibri-BoldItalic"/>
              </a:rPr>
              <a:t>Hong </a:t>
            </a:r>
            <a:r>
              <a:rPr dirty="0" sz="2100" spc="-15" b="1" i="1">
                <a:latin typeface="Calibri-BoldItalic"/>
                <a:cs typeface="Calibri-BoldItalic"/>
              </a:rPr>
              <a:t>Kong, Jakarta, </a:t>
            </a:r>
            <a:r>
              <a:rPr dirty="0" sz="2100" spc="-5" b="1" i="1">
                <a:latin typeface="Calibri-BoldItalic"/>
                <a:cs typeface="Calibri-BoldItalic"/>
              </a:rPr>
              <a:t>Manila, </a:t>
            </a:r>
            <a:r>
              <a:rPr dirty="0" sz="2100" b="1" i="1">
                <a:latin typeface="Calibri-BoldItalic"/>
                <a:cs typeface="Calibri-BoldItalic"/>
              </a:rPr>
              <a:t>&amp;</a:t>
            </a:r>
            <a:r>
              <a:rPr dirty="0" sz="2100" spc="85" b="1" i="1">
                <a:latin typeface="Calibri-BoldItalic"/>
                <a:cs typeface="Calibri-BoldItalic"/>
              </a:rPr>
              <a:t> </a:t>
            </a:r>
            <a:r>
              <a:rPr dirty="0" sz="2100" spc="-5" b="1" i="1">
                <a:latin typeface="Calibri-BoldItalic"/>
                <a:cs typeface="Calibri-BoldItalic"/>
              </a:rPr>
              <a:t>Nairobi</a:t>
            </a:r>
            <a:endParaRPr sz="2100">
              <a:latin typeface="Calibri-BoldItalic"/>
              <a:cs typeface="Calibri-BoldItalic"/>
            </a:endParaRPr>
          </a:p>
          <a:p>
            <a:pPr marL="184785" marR="1528445" indent="-172085">
              <a:lnSpc>
                <a:spcPts val="2270"/>
              </a:lnSpc>
              <a:spcBef>
                <a:spcPts val="80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100" spc="-5" b="1" i="1">
                <a:solidFill>
                  <a:srgbClr val="FF0000"/>
                </a:solidFill>
                <a:latin typeface="Calibri-BoldItalic"/>
                <a:cs typeface="Calibri-BoldItalic"/>
              </a:rPr>
              <a:t>Colonial </a:t>
            </a:r>
            <a:r>
              <a:rPr dirty="0" sz="2100" spc="-10" b="1" i="1">
                <a:solidFill>
                  <a:srgbClr val="FF0000"/>
                </a:solidFill>
                <a:latin typeface="Calibri-BoldItalic"/>
                <a:cs typeface="Calibri-BoldItalic"/>
              </a:rPr>
              <a:t>functions </a:t>
            </a:r>
            <a:r>
              <a:rPr dirty="0" sz="2100" spc="-15">
                <a:solidFill>
                  <a:srgbClr val="FF0000"/>
                </a:solidFill>
                <a:latin typeface="Calibri"/>
                <a:cs typeface="Calibri"/>
              </a:rPr>
              <a:t>were grafted onto </a:t>
            </a:r>
            <a:r>
              <a:rPr dirty="0" sz="2100" spc="-10">
                <a:solidFill>
                  <a:srgbClr val="FF0000"/>
                </a:solidFill>
                <a:latin typeface="Calibri"/>
                <a:cs typeface="Calibri"/>
              </a:rPr>
              <a:t>existing settlement, </a:t>
            </a:r>
            <a:r>
              <a:rPr dirty="0" u="heavy" sz="21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good </a:t>
            </a:r>
            <a:r>
              <a:rPr dirty="0" u="heavy" sz="21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1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locational </a:t>
            </a:r>
            <a:r>
              <a:rPr dirty="0" u="heavy" sz="21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site advantage,</a:t>
            </a:r>
            <a:r>
              <a:rPr dirty="0" u="heavy" sz="21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100" spc="-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labor</a:t>
            </a:r>
            <a:r>
              <a:rPr dirty="0" sz="2100" spc="-4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 marL="5667375">
              <a:lnSpc>
                <a:spcPct val="100000"/>
              </a:lnSpc>
              <a:spcBef>
                <a:spcPts val="1510"/>
              </a:spcBef>
            </a:pPr>
            <a:r>
              <a:rPr dirty="0" sz="1800" spc="-5" b="1" i="1">
                <a:latin typeface="Arial-BoldItalicMT"/>
                <a:cs typeface="Arial-BoldItalicMT"/>
              </a:rPr>
              <a:t>Ho Chi </a:t>
            </a:r>
            <a:r>
              <a:rPr dirty="0" sz="1800" b="1" i="1">
                <a:latin typeface="Arial-BoldItalicMT"/>
                <a:cs typeface="Arial-BoldItalicMT"/>
              </a:rPr>
              <a:t>Minh </a:t>
            </a:r>
            <a:r>
              <a:rPr dirty="0" sz="1800" spc="-20" b="1" i="1">
                <a:latin typeface="Arial-BoldItalicMT"/>
                <a:cs typeface="Arial-BoldItalicMT"/>
              </a:rPr>
              <a:t>City, </a:t>
            </a:r>
            <a:r>
              <a:rPr dirty="0" sz="1800" spc="-15" b="1" i="1">
                <a:latin typeface="Arial-BoldItalicMT"/>
                <a:cs typeface="Arial-BoldItalicMT"/>
              </a:rPr>
              <a:t>Vietnam</a:t>
            </a:r>
            <a:endParaRPr sz="1800">
              <a:latin typeface="Arial-BoldItalicMT"/>
              <a:cs typeface="Arial-BoldItalic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5559" y="179019"/>
            <a:ext cx="249872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 sz="3000" spc="-50">
                <a:solidFill>
                  <a:srgbClr val="FF0000"/>
                </a:solidFill>
              </a:rPr>
              <a:t>Gateway </a:t>
            </a:r>
            <a:r>
              <a:rPr dirty="0" sz="3000" spc="-15">
                <a:solidFill>
                  <a:srgbClr val="FF0000"/>
                </a:solidFill>
              </a:rPr>
              <a:t>Cities</a:t>
            </a:r>
            <a:r>
              <a:rPr dirty="0" sz="3000" spc="-160">
                <a:solidFill>
                  <a:srgbClr val="FF0000"/>
                </a:solidFill>
              </a:rPr>
              <a:t> </a:t>
            </a:r>
            <a:r>
              <a:rPr dirty="0" sz="3000"/>
              <a:t>–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-35559" y="591058"/>
            <a:ext cx="3046095" cy="89408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065" marR="5080">
              <a:lnSpc>
                <a:spcPts val="3240"/>
              </a:lnSpc>
              <a:spcBef>
                <a:spcPts val="505"/>
              </a:spcBef>
            </a:pPr>
            <a:r>
              <a:rPr dirty="0" sz="3000" spc="-30">
                <a:latin typeface="Calibri-Light"/>
                <a:cs typeface="Calibri-Light"/>
              </a:rPr>
              <a:t>PORTS </a:t>
            </a:r>
            <a:r>
              <a:rPr dirty="0" sz="3000">
                <a:latin typeface="Calibri-Light"/>
                <a:cs typeface="Calibri-Light"/>
              </a:rPr>
              <a:t>in </a:t>
            </a:r>
            <a:r>
              <a:rPr dirty="0" sz="3000" spc="-25">
                <a:latin typeface="Calibri-Light"/>
                <a:cs typeface="Calibri-Light"/>
              </a:rPr>
              <a:t>periphery  </a:t>
            </a:r>
            <a:r>
              <a:rPr dirty="0" sz="3000">
                <a:latin typeface="Calibri-Light"/>
                <a:cs typeface="Calibri-Light"/>
              </a:rPr>
              <a:t>serving the </a:t>
            </a:r>
            <a:r>
              <a:rPr dirty="0" sz="3000" spc="-10">
                <a:latin typeface="Calibri-Light"/>
                <a:cs typeface="Calibri-Light"/>
              </a:rPr>
              <a:t>CORE</a:t>
            </a:r>
            <a:r>
              <a:rPr dirty="0" sz="3000" spc="-70">
                <a:latin typeface="Calibri-Light"/>
                <a:cs typeface="Calibri-Light"/>
              </a:rPr>
              <a:t> </a:t>
            </a:r>
            <a:r>
              <a:rPr dirty="0" sz="3000" spc="-5">
                <a:latin typeface="Calibri-Light"/>
                <a:cs typeface="Calibri-Light"/>
              </a:rPr>
              <a:t>of</a:t>
            </a:r>
            <a:endParaRPr sz="3000">
              <a:latin typeface="Calibri-Light"/>
              <a:cs typeface="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35559" y="1414017"/>
            <a:ext cx="24333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latin typeface="Calibri-Light"/>
                <a:cs typeface="Calibri-Light"/>
              </a:rPr>
              <a:t>Colonial</a:t>
            </a:r>
            <a:r>
              <a:rPr dirty="0" sz="3000" spc="-80">
                <a:latin typeface="Calibri-Light"/>
                <a:cs typeface="Calibri-Light"/>
              </a:rPr>
              <a:t> </a:t>
            </a:r>
            <a:r>
              <a:rPr dirty="0" sz="3000" spc="-15">
                <a:latin typeface="Calibri-Light"/>
                <a:cs typeface="Calibri-Light"/>
              </a:rPr>
              <a:t>Europe</a:t>
            </a:r>
            <a:endParaRPr sz="3000">
              <a:latin typeface="Calibri-Light"/>
              <a:cs typeface="Calibri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265" y="2106295"/>
            <a:ext cx="7973059" cy="4220210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marL="184785" marR="13335" indent="-172085">
              <a:lnSpc>
                <a:spcPct val="70000"/>
              </a:lnSpc>
              <a:spcBef>
                <a:spcPts val="114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900" spc="-5" b="1">
                <a:solidFill>
                  <a:srgbClr val="FF0000"/>
                </a:solidFill>
                <a:latin typeface="Calibri"/>
                <a:cs typeface="Calibri"/>
              </a:rPr>
              <a:t>Link </a:t>
            </a:r>
            <a:r>
              <a:rPr dirty="0" sz="2900" spc="-10">
                <a:latin typeface="Calibri"/>
                <a:cs typeface="Calibri"/>
              </a:rPr>
              <a:t>between </a:t>
            </a:r>
            <a:r>
              <a:rPr dirty="0" sz="2900" spc="-5">
                <a:latin typeface="Calibri"/>
                <a:cs typeface="Calibri"/>
              </a:rPr>
              <a:t>one </a:t>
            </a:r>
            <a:r>
              <a:rPr dirty="0" sz="2900" spc="-10">
                <a:latin typeface="Calibri"/>
                <a:cs typeface="Calibri"/>
              </a:rPr>
              <a:t>country </a:t>
            </a:r>
            <a:r>
              <a:rPr dirty="0" sz="2900" spc="-5">
                <a:latin typeface="Calibri"/>
                <a:cs typeface="Calibri"/>
              </a:rPr>
              <a:t>or </a:t>
            </a:r>
            <a:r>
              <a:rPr dirty="0" sz="2900" spc="-10">
                <a:latin typeface="Calibri"/>
                <a:cs typeface="Calibri"/>
              </a:rPr>
              <a:t>region </a:t>
            </a:r>
            <a:r>
              <a:rPr dirty="0" sz="2900">
                <a:latin typeface="Calibri"/>
                <a:cs typeface="Calibri"/>
              </a:rPr>
              <a:t>&amp; </a:t>
            </a:r>
            <a:r>
              <a:rPr dirty="0" sz="2900" spc="-15">
                <a:latin typeface="Calibri"/>
                <a:cs typeface="Calibri"/>
              </a:rPr>
              <a:t>others </a:t>
            </a:r>
            <a:r>
              <a:rPr dirty="0" sz="2900" spc="-5">
                <a:latin typeface="Calibri"/>
                <a:cs typeface="Calibri"/>
              </a:rPr>
              <a:t>due </a:t>
            </a:r>
            <a:r>
              <a:rPr dirty="0" sz="2900" spc="-15">
                <a:latin typeface="Calibri"/>
                <a:cs typeface="Calibri"/>
              </a:rPr>
              <a:t>to  physical</a:t>
            </a:r>
            <a:r>
              <a:rPr dirty="0" sz="2900" spc="-45">
                <a:latin typeface="Calibri"/>
                <a:cs typeface="Calibri"/>
              </a:rPr>
              <a:t> </a:t>
            </a:r>
            <a:r>
              <a:rPr dirty="0" sz="2900" spc="-5">
                <a:latin typeface="Calibri"/>
                <a:cs typeface="Calibri"/>
              </a:rPr>
              <a:t>situation</a:t>
            </a:r>
            <a:endParaRPr sz="2900">
              <a:latin typeface="Calibri"/>
              <a:cs typeface="Calibri"/>
            </a:endParaRPr>
          </a:p>
          <a:p>
            <a:pPr marL="184785" marR="453390" indent="-172085">
              <a:lnSpc>
                <a:spcPct val="70000"/>
              </a:lnSpc>
              <a:spcBef>
                <a:spcPts val="8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900" spc="-5" b="1">
                <a:solidFill>
                  <a:srgbClr val="006FC0"/>
                </a:solidFill>
                <a:latin typeface="Calibri"/>
                <a:cs typeface="Calibri"/>
              </a:rPr>
              <a:t>Colonial </a:t>
            </a:r>
            <a:r>
              <a:rPr dirty="0" sz="2900" spc="-10" b="1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900" spc="-15" b="1">
                <a:solidFill>
                  <a:srgbClr val="006FC0"/>
                </a:solidFill>
                <a:latin typeface="Calibri"/>
                <a:cs typeface="Calibri"/>
              </a:rPr>
              <a:t>centers </a:t>
            </a:r>
            <a:r>
              <a:rPr dirty="0" sz="2900" spc="-10">
                <a:latin typeface="Calibri"/>
                <a:cs typeface="Calibri"/>
              </a:rPr>
              <a:t>command </a:t>
            </a:r>
            <a:r>
              <a:rPr dirty="0" sz="2900" spc="-15">
                <a:latin typeface="Calibri"/>
                <a:cs typeface="Calibri"/>
              </a:rPr>
              <a:t>entrance to </a:t>
            </a:r>
            <a:r>
              <a:rPr dirty="0" sz="2900">
                <a:latin typeface="Calibri"/>
                <a:cs typeface="Calibri"/>
              </a:rPr>
              <a:t>&amp;  </a:t>
            </a:r>
            <a:r>
              <a:rPr dirty="0" sz="2900" spc="-15">
                <a:latin typeface="Calibri"/>
                <a:cs typeface="Calibri"/>
              </a:rPr>
              <a:t>exit from </a:t>
            </a:r>
            <a:r>
              <a:rPr dirty="0" sz="2900" spc="-5">
                <a:latin typeface="Calibri"/>
                <a:cs typeface="Calibri"/>
              </a:rPr>
              <a:t>that </a:t>
            </a:r>
            <a:r>
              <a:rPr dirty="0" sz="2900" spc="-10">
                <a:latin typeface="Calibri"/>
                <a:cs typeface="Calibri"/>
              </a:rPr>
              <a:t>country </a:t>
            </a:r>
            <a:r>
              <a:rPr dirty="0" sz="2900">
                <a:latin typeface="Calibri"/>
                <a:cs typeface="Calibri"/>
              </a:rPr>
              <a:t>or</a:t>
            </a:r>
            <a:r>
              <a:rPr dirty="0" sz="2900" spc="-40">
                <a:latin typeface="Calibri"/>
                <a:cs typeface="Calibri"/>
              </a:rPr>
              <a:t> </a:t>
            </a:r>
            <a:r>
              <a:rPr dirty="0" sz="2900" spc="-5">
                <a:latin typeface="Calibri"/>
                <a:cs typeface="Calibri"/>
              </a:rPr>
              <a:t>region</a:t>
            </a:r>
            <a:endParaRPr sz="2900">
              <a:latin typeface="Calibri"/>
              <a:cs typeface="Calibri"/>
            </a:endParaRPr>
          </a:p>
          <a:p>
            <a:pPr marL="184785" marR="5080" indent="-172085">
              <a:lnSpc>
                <a:spcPct val="70000"/>
              </a:lnSpc>
              <a:spcBef>
                <a:spcPts val="8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900" spc="-5" b="1">
                <a:latin typeface="Calibri"/>
                <a:cs typeface="Calibri"/>
              </a:rPr>
              <a:t>European </a:t>
            </a:r>
            <a:r>
              <a:rPr dirty="0" sz="2900" spc="-10" b="1">
                <a:latin typeface="Calibri"/>
                <a:cs typeface="Calibri"/>
              </a:rPr>
              <a:t>powers </a:t>
            </a:r>
            <a:r>
              <a:rPr dirty="0" sz="2900" spc="-5">
                <a:latin typeface="Calibri"/>
                <a:cs typeface="Calibri"/>
              </a:rPr>
              <a:t>developed </a:t>
            </a:r>
            <a:r>
              <a:rPr dirty="0" sz="2900" spc="-25">
                <a:latin typeface="Calibri"/>
                <a:cs typeface="Calibri"/>
              </a:rPr>
              <a:t>1,000’s </a:t>
            </a:r>
            <a:r>
              <a:rPr dirty="0" sz="2900" spc="5">
                <a:latin typeface="Calibri"/>
                <a:cs typeface="Calibri"/>
              </a:rPr>
              <a:t>of </a:t>
            </a:r>
            <a:r>
              <a:rPr dirty="0" sz="2900" spc="-10">
                <a:latin typeface="Calibri"/>
                <a:cs typeface="Calibri"/>
              </a:rPr>
              <a:t>towns  </a:t>
            </a:r>
            <a:r>
              <a:rPr dirty="0" sz="2900" spc="-5">
                <a:latin typeface="Calibri"/>
                <a:cs typeface="Calibri"/>
              </a:rPr>
              <a:t>globally </a:t>
            </a:r>
            <a:r>
              <a:rPr dirty="0" sz="2900" spc="-20" i="1">
                <a:latin typeface="Calibri"/>
                <a:cs typeface="Calibri"/>
              </a:rPr>
              <a:t>to </a:t>
            </a:r>
            <a:r>
              <a:rPr dirty="0" sz="2900" spc="-15" i="1">
                <a:latin typeface="Calibri"/>
                <a:cs typeface="Calibri"/>
              </a:rPr>
              <a:t>extend </a:t>
            </a:r>
            <a:r>
              <a:rPr dirty="0" sz="2900" i="1">
                <a:latin typeface="Calibri"/>
                <a:cs typeface="Calibri"/>
              </a:rPr>
              <a:t>their </a:t>
            </a:r>
            <a:r>
              <a:rPr dirty="0" sz="2900" spc="-5" i="1">
                <a:latin typeface="Calibri"/>
                <a:cs typeface="Calibri"/>
              </a:rPr>
              <a:t>trading networks </a:t>
            </a:r>
            <a:r>
              <a:rPr dirty="0" sz="2900" i="1">
                <a:latin typeface="Calibri"/>
                <a:cs typeface="Calibri"/>
              </a:rPr>
              <a:t>&amp; </a:t>
            </a:r>
            <a:r>
              <a:rPr dirty="0" sz="2900" spc="-10" i="1">
                <a:latin typeface="Calibri"/>
                <a:cs typeface="Calibri"/>
              </a:rPr>
              <a:t>establish  colonies.</a:t>
            </a:r>
            <a:endParaRPr sz="2900">
              <a:latin typeface="Calibri"/>
              <a:cs typeface="Calibri"/>
            </a:endParaRPr>
          </a:p>
          <a:p>
            <a:pPr marL="184785" marR="880110" indent="-172085">
              <a:lnSpc>
                <a:spcPct val="70000"/>
              </a:lnSpc>
              <a:spcBef>
                <a:spcPts val="79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900" spc="-15" b="1" i="1">
                <a:solidFill>
                  <a:srgbClr val="FF0000"/>
                </a:solidFill>
                <a:latin typeface="Calibri-BoldItalic"/>
                <a:cs typeface="Calibri-BoldItalic"/>
              </a:rPr>
              <a:t>Ports </a:t>
            </a:r>
            <a:r>
              <a:rPr dirty="0" sz="2900" b="1" i="1">
                <a:solidFill>
                  <a:srgbClr val="FF0000"/>
                </a:solidFill>
                <a:latin typeface="Calibri-BoldItalic"/>
                <a:cs typeface="Calibri-BoldItalic"/>
              </a:rPr>
              <a:t>&amp; </a:t>
            </a:r>
            <a:r>
              <a:rPr dirty="0" sz="2900" spc="-5" b="1" i="1">
                <a:solidFill>
                  <a:srgbClr val="FF0000"/>
                </a:solidFill>
                <a:latin typeface="Calibri-BoldItalic"/>
                <a:cs typeface="Calibri-BoldItalic"/>
              </a:rPr>
              <a:t>Cities </a:t>
            </a:r>
            <a:r>
              <a:rPr dirty="0" sz="2900" spc="-35" b="1" i="1">
                <a:solidFill>
                  <a:srgbClr val="FF0000"/>
                </a:solidFill>
                <a:latin typeface="Calibri-BoldItalic"/>
                <a:cs typeface="Calibri-BoldItalic"/>
              </a:rPr>
              <a:t>grew, </a:t>
            </a:r>
            <a:r>
              <a:rPr dirty="0" sz="2900" spc="-10">
                <a:latin typeface="Calibri"/>
                <a:cs typeface="Calibri"/>
              </a:rPr>
              <a:t>settlement expanded </a:t>
            </a:r>
            <a:r>
              <a:rPr dirty="0" sz="2900" spc="-15">
                <a:latin typeface="Calibri"/>
                <a:cs typeface="Calibri"/>
              </a:rPr>
              <a:t>into  </a:t>
            </a:r>
            <a:r>
              <a:rPr dirty="0" sz="2900" spc="-10">
                <a:latin typeface="Calibri"/>
                <a:cs typeface="Calibri"/>
              </a:rPr>
              <a:t>continental</a:t>
            </a:r>
            <a:r>
              <a:rPr dirty="0" sz="2900" spc="-45">
                <a:latin typeface="Calibri"/>
                <a:cs typeface="Calibri"/>
              </a:rPr>
              <a:t> </a:t>
            </a:r>
            <a:r>
              <a:rPr dirty="0" sz="2900" spc="-15">
                <a:latin typeface="Calibri"/>
                <a:cs typeface="Calibri"/>
              </a:rPr>
              <a:t>interiors.</a:t>
            </a:r>
            <a:endParaRPr sz="2900">
              <a:latin typeface="Calibri"/>
              <a:cs typeface="Calibri"/>
            </a:endParaRPr>
          </a:p>
          <a:p>
            <a:pPr marL="184785" marR="164465" indent="-172085">
              <a:lnSpc>
                <a:spcPct val="70000"/>
              </a:lnSpc>
              <a:spcBef>
                <a:spcPts val="81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b="1" i="1">
                <a:latin typeface="Calibri-BoldItalic"/>
                <a:cs typeface="Calibri-BoldItalic"/>
              </a:rPr>
              <a:t>Rio de </a:t>
            </a:r>
            <a:r>
              <a:rPr dirty="0" sz="2400" spc="-5" b="1" i="1">
                <a:latin typeface="Calibri-BoldItalic"/>
                <a:cs typeface="Calibri-BoldItalic"/>
              </a:rPr>
              <a:t>Janeiro </a:t>
            </a:r>
            <a:r>
              <a:rPr dirty="0" sz="2400">
                <a:latin typeface="Calibri"/>
                <a:cs typeface="Calibri"/>
              </a:rPr>
              <a:t>– </a:t>
            </a:r>
            <a:r>
              <a:rPr dirty="0" sz="2400" spc="-5">
                <a:latin typeface="Calibri"/>
                <a:cs typeface="Calibri"/>
              </a:rPr>
              <a:t>Gold </a:t>
            </a:r>
            <a:r>
              <a:rPr dirty="0" sz="2400">
                <a:latin typeface="Calibri"/>
                <a:cs typeface="Calibri"/>
              </a:rPr>
              <a:t>mining, </a:t>
            </a:r>
            <a:r>
              <a:rPr dirty="0" sz="2400" i="1">
                <a:latin typeface="Calibri"/>
                <a:cs typeface="Calibri"/>
              </a:rPr>
              <a:t>Buenos Aires </a:t>
            </a:r>
            <a:r>
              <a:rPr dirty="0" sz="2400">
                <a:latin typeface="Calibri"/>
                <a:cs typeface="Calibri"/>
              </a:rPr>
              <a:t>– </a:t>
            </a:r>
            <a:r>
              <a:rPr dirty="0" sz="2400" spc="-15">
                <a:latin typeface="Calibri"/>
                <a:cs typeface="Calibri"/>
              </a:rPr>
              <a:t>Mutton, </a:t>
            </a:r>
            <a:r>
              <a:rPr dirty="0" sz="2400" spc="-10">
                <a:latin typeface="Calibri"/>
                <a:cs typeface="Calibri"/>
              </a:rPr>
              <a:t>wool, </a:t>
            </a:r>
            <a:r>
              <a:rPr dirty="0" sz="2400">
                <a:latin typeface="Calibri"/>
                <a:cs typeface="Calibri"/>
              </a:rPr>
              <a:t>&amp;  </a:t>
            </a:r>
            <a:r>
              <a:rPr dirty="0" sz="2400" spc="-5">
                <a:latin typeface="Calibri"/>
                <a:cs typeface="Calibri"/>
              </a:rPr>
              <a:t>cereals, </a:t>
            </a:r>
            <a:r>
              <a:rPr dirty="0" sz="2400" spc="-5" i="1">
                <a:latin typeface="Calibri"/>
                <a:cs typeface="Calibri"/>
              </a:rPr>
              <a:t>Sao </a:t>
            </a:r>
            <a:r>
              <a:rPr dirty="0" sz="2400" spc="-15" i="1">
                <a:latin typeface="Calibri"/>
                <a:cs typeface="Calibri"/>
              </a:rPr>
              <a:t>Paulo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Coffee</a:t>
            </a:r>
            <a:endParaRPr sz="2400">
              <a:latin typeface="Calibri"/>
              <a:cs typeface="Calibri"/>
            </a:endParaRPr>
          </a:p>
          <a:p>
            <a:pPr marL="184785" indent="-172085">
              <a:lnSpc>
                <a:spcPts val="281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2400" spc="-20" b="1" i="1">
                <a:latin typeface="Calibri-BoldItalic"/>
                <a:cs typeface="Calibri-BoldItalic"/>
              </a:rPr>
              <a:t>Kolkata, </a:t>
            </a:r>
            <a:r>
              <a:rPr dirty="0" sz="2400" spc="-5" b="1" i="1">
                <a:latin typeface="Calibri-BoldItalic"/>
                <a:cs typeface="Calibri-BoldItalic"/>
              </a:rPr>
              <a:t>India </a:t>
            </a:r>
            <a:r>
              <a:rPr dirty="0" sz="2400">
                <a:latin typeface="Calibri"/>
                <a:cs typeface="Calibri"/>
              </a:rPr>
              <a:t>– </a:t>
            </a:r>
            <a:r>
              <a:rPr dirty="0" sz="2400" spc="-5">
                <a:latin typeface="Calibri"/>
                <a:cs typeface="Calibri"/>
              </a:rPr>
              <a:t>Jute, </a:t>
            </a:r>
            <a:r>
              <a:rPr dirty="0" sz="2400" spc="-15">
                <a:latin typeface="Calibri"/>
                <a:cs typeface="Calibri"/>
              </a:rPr>
              <a:t>cotton,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10">
                <a:latin typeface="Calibri"/>
                <a:cs typeface="Calibri"/>
              </a:rPr>
              <a:t>textiles, </a:t>
            </a:r>
            <a:r>
              <a:rPr dirty="0" sz="2400" spc="-10" b="1" i="1">
                <a:latin typeface="Calibri-BoldItalic"/>
                <a:cs typeface="Calibri-BoldItalic"/>
              </a:rPr>
              <a:t>Accra, </a:t>
            </a:r>
            <a:r>
              <a:rPr dirty="0" sz="2400" spc="-5" b="1" i="1">
                <a:latin typeface="Calibri-BoldItalic"/>
                <a:cs typeface="Calibri-BoldItalic"/>
              </a:rPr>
              <a:t>Ghana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Cocoa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93480" y="1711910"/>
            <a:ext cx="350519" cy="2053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67400" y="0"/>
            <a:ext cx="2770631" cy="204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77539" y="111252"/>
            <a:ext cx="2374391" cy="1783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577710" y="1669541"/>
            <a:ext cx="14992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FFFFFF"/>
                </a:solidFill>
                <a:latin typeface="Arial-BoldItalicMT"/>
                <a:cs typeface="Arial-BoldItalicMT"/>
              </a:rPr>
              <a:t>Accra,</a:t>
            </a:r>
            <a:r>
              <a:rPr dirty="0" sz="1800" spc="-65" b="1" i="1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Arial-BoldItalicMT"/>
                <a:cs typeface="Arial-BoldItalicMT"/>
              </a:rPr>
              <a:t>Ghana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1728" y="1578686"/>
            <a:ext cx="15132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FFFFFF"/>
                </a:solidFill>
                <a:latin typeface="Arial-BoldItalicMT"/>
                <a:cs typeface="Arial-BoldItalicMT"/>
              </a:rPr>
              <a:t>Kolkata,</a:t>
            </a:r>
            <a:r>
              <a:rPr dirty="0" sz="1800" spc="-65" b="1" i="1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Arial-BoldItalicMT"/>
                <a:cs typeface="Arial-BoldItalicMT"/>
              </a:rPr>
              <a:t>India</a:t>
            </a:r>
            <a:endParaRPr sz="1800">
              <a:latin typeface="Arial-BoldItalicMT"/>
              <a:cs typeface="Arial-BoldItalic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7591"/>
            <a:ext cx="488886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Former </a:t>
            </a:r>
            <a:r>
              <a:rPr dirty="0" spc="-10"/>
              <a:t>colonial </a:t>
            </a:r>
            <a:r>
              <a:rPr dirty="0" spc="-35"/>
              <a:t>World</a:t>
            </a:r>
            <a:r>
              <a:rPr dirty="0" spc="-50"/>
              <a:t> </a:t>
            </a:r>
            <a:r>
              <a:rPr dirty="0" spc="-5"/>
              <a:t>Cities: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3544823"/>
            <a:ext cx="3464052" cy="2305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14800" y="2423160"/>
            <a:ext cx="4794504" cy="3381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000" y="1066800"/>
            <a:ext cx="3489960" cy="1964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346575" y="733805"/>
            <a:ext cx="335089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Manila, Philippines </a:t>
            </a:r>
            <a:r>
              <a:rPr dirty="0" sz="2400">
                <a:latin typeface="Arial"/>
                <a:cs typeface="Arial"/>
              </a:rPr>
              <a:t>(left),  </a:t>
            </a:r>
            <a:r>
              <a:rPr dirty="0" sz="2400" spc="-5">
                <a:latin typeface="Arial"/>
                <a:cs typeface="Arial"/>
              </a:rPr>
              <a:t>Jakarta, Indonesia  (below) </a:t>
            </a:r>
            <a:r>
              <a:rPr dirty="0" sz="2400">
                <a:latin typeface="Arial"/>
                <a:cs typeface="Arial"/>
              </a:rPr>
              <a:t>&amp; </a:t>
            </a:r>
            <a:r>
              <a:rPr dirty="0" sz="2400" spc="-5">
                <a:latin typeface="Arial"/>
                <a:cs typeface="Arial"/>
              </a:rPr>
              <a:t>Hong Kong  (lower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left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303" y="0"/>
            <a:ext cx="4711498" cy="660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4800" y="219456"/>
            <a:ext cx="3383279" cy="391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7250" y="223773"/>
            <a:ext cx="251841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Urban</a:t>
            </a:r>
            <a:r>
              <a:rPr dirty="0" spc="-70">
                <a:solidFill>
                  <a:srgbClr val="FF0000"/>
                </a:solidFill>
              </a:rPr>
              <a:t> </a:t>
            </a:r>
            <a:r>
              <a:rPr dirty="0" spc="-30">
                <a:solidFill>
                  <a:srgbClr val="FF0000"/>
                </a:solidFill>
              </a:rPr>
              <a:t>Systems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669" y="4217034"/>
            <a:ext cx="23202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Figure </a:t>
            </a:r>
            <a:r>
              <a:rPr dirty="0" sz="1200" b="1">
                <a:latin typeface="Arial"/>
                <a:cs typeface="Arial"/>
              </a:rPr>
              <a:t>10.19 </a:t>
            </a:r>
            <a:r>
              <a:rPr dirty="0" sz="1200">
                <a:latin typeface="Arial"/>
                <a:cs typeface="Arial"/>
              </a:rPr>
              <a:t>The </a:t>
            </a:r>
            <a:r>
              <a:rPr dirty="0" sz="1200" spc="-5">
                <a:latin typeface="Arial"/>
                <a:cs typeface="Arial"/>
              </a:rPr>
              <a:t>"square mile"</a:t>
            </a:r>
            <a:r>
              <a:rPr dirty="0" sz="1200" spc="-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  the city 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London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5268848"/>
            <a:ext cx="3427729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Arial"/>
                <a:cs typeface="Arial"/>
              </a:rPr>
              <a:t>TOP-TIER </a:t>
            </a:r>
            <a:r>
              <a:rPr dirty="0" sz="2000" b="1">
                <a:latin typeface="Arial"/>
                <a:cs typeface="Arial"/>
              </a:rPr>
              <a:t>CITIES: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Financial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Arial"/>
                <a:cs typeface="Arial"/>
              </a:rPr>
              <a:t>centers – </a:t>
            </a:r>
            <a:r>
              <a:rPr dirty="0" sz="2000" b="1" i="1">
                <a:latin typeface="Arial-BoldItalicMT"/>
                <a:cs typeface="Arial-BoldItalicMT"/>
              </a:rPr>
              <a:t>London, New</a:t>
            </a:r>
            <a:r>
              <a:rPr dirty="0" sz="2000" spc="-145" b="1" i="1">
                <a:latin typeface="Arial-BoldItalicMT"/>
                <a:cs typeface="Arial-BoldItalicMT"/>
              </a:rPr>
              <a:t> </a:t>
            </a:r>
            <a:r>
              <a:rPr dirty="0" sz="2000" spc="-20" b="1" i="1">
                <a:latin typeface="Arial-BoldItalicMT"/>
                <a:cs typeface="Arial-BoldItalicMT"/>
              </a:rPr>
              <a:t>York</a:t>
            </a:r>
            <a:endParaRPr sz="2000">
              <a:latin typeface="Arial-BoldItalicMT"/>
              <a:cs typeface="Arial-BoldItalic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5366"/>
            <a:ext cx="486219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FF0000"/>
                </a:solidFill>
              </a:rPr>
              <a:t>United </a:t>
            </a:r>
            <a:r>
              <a:rPr dirty="0" spc="-25">
                <a:solidFill>
                  <a:srgbClr val="FF0000"/>
                </a:solidFill>
              </a:rPr>
              <a:t>States </a:t>
            </a:r>
            <a:r>
              <a:rPr dirty="0">
                <a:solidFill>
                  <a:srgbClr val="FF0000"/>
                </a:solidFill>
              </a:rPr>
              <a:t>Urban</a:t>
            </a:r>
            <a:r>
              <a:rPr dirty="0" spc="-25">
                <a:solidFill>
                  <a:srgbClr val="FF0000"/>
                </a:solidFill>
              </a:rPr>
              <a:t> 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171194"/>
            <a:ext cx="2970530" cy="497649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84785" marR="5080" indent="-17208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Shape or </a:t>
            </a:r>
            <a:r>
              <a:rPr dirty="0" sz="2400" spc="-5" b="1" i="1">
                <a:solidFill>
                  <a:srgbClr val="006FC0"/>
                </a:solidFill>
                <a:latin typeface="Calibri-BoldItalic"/>
                <a:cs typeface="Calibri-BoldItalic"/>
              </a:rPr>
              <a:t>morphology  of </a:t>
            </a:r>
            <a:r>
              <a:rPr dirty="0" sz="2400" spc="-10" b="1" i="1">
                <a:solidFill>
                  <a:srgbClr val="006FC0"/>
                </a:solidFill>
                <a:latin typeface="Calibri-BoldItalic"/>
                <a:cs typeface="Calibri-BoldItalic"/>
              </a:rPr>
              <a:t>U.S. </a:t>
            </a:r>
            <a:r>
              <a:rPr dirty="0" sz="2400" spc="-5" b="1" i="1">
                <a:solidFill>
                  <a:srgbClr val="006FC0"/>
                </a:solidFill>
                <a:latin typeface="Calibri-BoldItalic"/>
                <a:cs typeface="Calibri-BoldItalic"/>
              </a:rPr>
              <a:t>cities</a:t>
            </a:r>
            <a:r>
              <a:rPr dirty="0" sz="2400" spc="-75" b="1" i="1">
                <a:solidFill>
                  <a:srgbClr val="006FC0"/>
                </a:solidFill>
                <a:latin typeface="Calibri-BoldItalic"/>
                <a:cs typeface="Calibri-BoldItalic"/>
              </a:rPr>
              <a:t> </a:t>
            </a:r>
            <a:r>
              <a:rPr dirty="0" sz="2400" spc="-5" b="1" i="1">
                <a:solidFill>
                  <a:srgbClr val="006FC0"/>
                </a:solidFill>
                <a:latin typeface="Calibri-BoldItalic"/>
                <a:cs typeface="Calibri-BoldItalic"/>
              </a:rPr>
              <a:t>changed:</a:t>
            </a:r>
            <a:endParaRPr sz="2400">
              <a:latin typeface="Calibri-BoldItalic"/>
              <a:cs typeface="Calibri-BoldItalic"/>
            </a:endParaRPr>
          </a:p>
          <a:p>
            <a:pPr marL="184785" indent="-172085">
              <a:lnSpc>
                <a:spcPts val="2735"/>
              </a:lnSpc>
              <a:spcBef>
                <a:spcPts val="48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5" b="1" i="1">
                <a:latin typeface="Calibri-BoldItalic"/>
                <a:cs typeface="Calibri-BoldItalic"/>
              </a:rPr>
              <a:t>With automobile</a:t>
            </a:r>
            <a:r>
              <a:rPr dirty="0" sz="2400" spc="-50" b="1" i="1">
                <a:latin typeface="Calibri-BoldItalic"/>
                <a:cs typeface="Calibri-BoldItalic"/>
              </a:rPr>
              <a:t> </a:t>
            </a:r>
            <a:r>
              <a:rPr dirty="0" sz="2400" b="1" i="1">
                <a:latin typeface="Calibri-BoldItalic"/>
                <a:cs typeface="Calibri-BoldItalic"/>
              </a:rPr>
              <a:t>&amp;</a:t>
            </a:r>
            <a:endParaRPr sz="2400">
              <a:latin typeface="Calibri-BoldItalic"/>
              <a:cs typeface="Calibri-BoldItalic"/>
            </a:endParaRPr>
          </a:p>
          <a:p>
            <a:pPr marL="184785">
              <a:lnSpc>
                <a:spcPts val="2735"/>
              </a:lnSpc>
            </a:pPr>
            <a:r>
              <a:rPr dirty="0" sz="2400" spc="-10" b="1" i="1">
                <a:latin typeface="Calibri-BoldItalic"/>
                <a:cs typeface="Calibri-BoldItalic"/>
              </a:rPr>
              <a:t>highway</a:t>
            </a:r>
            <a:r>
              <a:rPr dirty="0" sz="2400" spc="-35" b="1" i="1">
                <a:latin typeface="Calibri-BoldItalic"/>
                <a:cs typeface="Calibri-BoldItalic"/>
              </a:rPr>
              <a:t> </a:t>
            </a:r>
            <a:r>
              <a:rPr dirty="0" sz="2400" spc="-15" b="1" i="1">
                <a:latin typeface="Calibri-BoldItalic"/>
                <a:cs typeface="Calibri-BoldItalic"/>
              </a:rPr>
              <a:t>systems.</a:t>
            </a:r>
            <a:endParaRPr sz="2400">
              <a:latin typeface="Calibri-BoldItalic"/>
              <a:cs typeface="Calibri-BoldItalic"/>
            </a:endParaRPr>
          </a:p>
          <a:p>
            <a:pPr marL="184785" marR="99695" indent="-172085">
              <a:lnSpc>
                <a:spcPts val="2590"/>
              </a:lnSpc>
              <a:spcBef>
                <a:spcPts val="844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 b="1" i="1">
                <a:solidFill>
                  <a:srgbClr val="006FC0"/>
                </a:solidFill>
                <a:latin typeface="Calibri-BoldItalic"/>
                <a:cs typeface="Calibri-BoldItalic"/>
              </a:rPr>
              <a:t>Federal </a:t>
            </a:r>
            <a:r>
              <a:rPr dirty="0" sz="2400" spc="-5" b="1" i="1">
                <a:solidFill>
                  <a:srgbClr val="006FC0"/>
                </a:solidFill>
                <a:latin typeface="Calibri-BoldItalic"/>
                <a:cs typeface="Calibri-BoldItalic"/>
              </a:rPr>
              <a:t>mortgage  </a:t>
            </a:r>
            <a:r>
              <a:rPr dirty="0" sz="2400" spc="-10" b="1" i="1">
                <a:solidFill>
                  <a:srgbClr val="006FC0"/>
                </a:solidFill>
                <a:latin typeface="Calibri-BoldItalic"/>
                <a:cs typeface="Calibri-BoldItalic"/>
              </a:rPr>
              <a:t>Programs </a:t>
            </a:r>
            <a:r>
              <a:rPr dirty="0" sz="2400" spc="-5" b="1" i="1">
                <a:latin typeface="Calibri-BoldItalic"/>
                <a:cs typeface="Calibri-BoldItalic"/>
              </a:rPr>
              <a:t>enabled  </a:t>
            </a:r>
            <a:r>
              <a:rPr dirty="0" sz="2400" b="1" i="1">
                <a:latin typeface="Calibri-BoldItalic"/>
                <a:cs typeface="Calibri-BoldItalic"/>
              </a:rPr>
              <a:t>people </a:t>
            </a:r>
            <a:r>
              <a:rPr dirty="0" sz="2400" spc="-20" b="1" i="1">
                <a:latin typeface="Calibri-BoldItalic"/>
                <a:cs typeface="Calibri-BoldItalic"/>
              </a:rPr>
              <a:t>into</a:t>
            </a:r>
            <a:r>
              <a:rPr dirty="0" sz="2400" spc="-114" b="1" i="1">
                <a:latin typeface="Calibri-BoldItalic"/>
                <a:cs typeface="Calibri-BoldItalic"/>
              </a:rPr>
              <a:t> </a:t>
            </a:r>
            <a:r>
              <a:rPr dirty="0" sz="2400" spc="-5" b="1" i="1">
                <a:latin typeface="Calibri-BoldItalic"/>
                <a:cs typeface="Calibri-BoldItalic"/>
              </a:rPr>
              <a:t>suburban  </a:t>
            </a:r>
            <a:r>
              <a:rPr dirty="0" sz="2400" b="1" i="1">
                <a:latin typeface="Calibri-BoldItalic"/>
                <a:cs typeface="Calibri-BoldItalic"/>
              </a:rPr>
              <a:t>areas.</a:t>
            </a:r>
            <a:endParaRPr sz="2400">
              <a:latin typeface="Calibri-BoldItalic"/>
              <a:cs typeface="Calibri-BoldItalic"/>
            </a:endParaRPr>
          </a:p>
          <a:p>
            <a:pPr marL="184785" marR="12700" indent="-172085">
              <a:lnSpc>
                <a:spcPct val="90000"/>
              </a:lnSpc>
              <a:spcBef>
                <a:spcPts val="76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 b="1" i="1">
                <a:solidFill>
                  <a:srgbClr val="C00000"/>
                </a:solidFill>
                <a:latin typeface="Calibri-BoldItalic"/>
                <a:cs typeface="Calibri-BoldItalic"/>
              </a:rPr>
              <a:t>Federal Housing  </a:t>
            </a:r>
            <a:r>
              <a:rPr dirty="0" sz="2400" spc="-5" b="1" i="1">
                <a:solidFill>
                  <a:srgbClr val="C00000"/>
                </a:solidFill>
                <a:latin typeface="Calibri-BoldItalic"/>
                <a:cs typeface="Calibri-BoldItalic"/>
              </a:rPr>
              <a:t>Discrimination of  </a:t>
            </a:r>
            <a:r>
              <a:rPr dirty="0" sz="2400" spc="-10" b="1" i="1">
                <a:solidFill>
                  <a:srgbClr val="C00000"/>
                </a:solidFill>
                <a:latin typeface="Calibri-BoldItalic"/>
                <a:cs typeface="Calibri-BoldItalic"/>
              </a:rPr>
              <a:t>“Redlining” </a:t>
            </a:r>
            <a:r>
              <a:rPr dirty="0" sz="2400" spc="-25" b="1" i="1">
                <a:latin typeface="Calibri-BoldItalic"/>
                <a:cs typeface="Calibri-BoldItalic"/>
              </a:rPr>
              <a:t>kept  </a:t>
            </a:r>
            <a:r>
              <a:rPr dirty="0" sz="2400" spc="-10" b="1" i="1">
                <a:latin typeface="Calibri-BoldItalic"/>
                <a:cs typeface="Calibri-BoldItalic"/>
              </a:rPr>
              <a:t>African </a:t>
            </a:r>
            <a:r>
              <a:rPr dirty="0" sz="2400" spc="-5" b="1" i="1">
                <a:latin typeface="Calibri-BoldItalic"/>
                <a:cs typeface="Calibri-BoldItalic"/>
              </a:rPr>
              <a:t>Americans  </a:t>
            </a:r>
            <a:r>
              <a:rPr dirty="0" sz="2400" spc="-10" b="1" i="1">
                <a:latin typeface="Calibri-BoldItalic"/>
                <a:cs typeface="Calibri-BoldItalic"/>
              </a:rPr>
              <a:t>segregated </a:t>
            </a:r>
            <a:r>
              <a:rPr dirty="0" sz="2400" b="1" i="1">
                <a:latin typeface="Calibri-BoldItalic"/>
                <a:cs typeface="Calibri-BoldItalic"/>
              </a:rPr>
              <a:t>&amp; </a:t>
            </a:r>
            <a:r>
              <a:rPr dirty="0" sz="2400" spc="-10" b="1" i="1">
                <a:latin typeface="Calibri-BoldItalic"/>
                <a:cs typeface="Calibri-BoldItalic"/>
              </a:rPr>
              <a:t>without  </a:t>
            </a:r>
            <a:r>
              <a:rPr dirty="0" sz="2400" spc="-5" b="1" i="1">
                <a:latin typeface="Calibri-BoldItalic"/>
                <a:cs typeface="Calibri-BoldItalic"/>
              </a:rPr>
              <a:t>home loans.</a:t>
            </a:r>
            <a:endParaRPr sz="2400">
              <a:latin typeface="Calibri-BoldItalic"/>
              <a:cs typeface="Calibri-Bold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7428" y="6612128"/>
            <a:ext cx="34963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Arial"/>
                <a:cs typeface="Arial"/>
              </a:rPr>
              <a:t>Figure 10.17 </a:t>
            </a:r>
            <a:r>
              <a:rPr dirty="0" sz="1000" spc="-5">
                <a:latin typeface="Arial"/>
                <a:cs typeface="Arial"/>
              </a:rPr>
              <a:t>Functional </a:t>
            </a:r>
            <a:r>
              <a:rPr dirty="0" sz="1000" spc="-10">
                <a:latin typeface="Arial"/>
                <a:cs typeface="Arial"/>
              </a:rPr>
              <a:t>specialization within </a:t>
            </a:r>
            <a:r>
              <a:rPr dirty="0" sz="1000" spc="-5">
                <a:latin typeface="Arial"/>
                <a:cs typeface="Arial"/>
              </a:rPr>
              <a:t>an urban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system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3279" y="669036"/>
            <a:ext cx="5760720" cy="591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31089"/>
            <a:ext cx="592899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>
                <a:solidFill>
                  <a:srgbClr val="006FC0"/>
                </a:solidFill>
              </a:rPr>
              <a:t>Urban </a:t>
            </a:r>
            <a:r>
              <a:rPr dirty="0" spc="-30">
                <a:solidFill>
                  <a:srgbClr val="006FC0"/>
                </a:solidFill>
              </a:rPr>
              <a:t>Periphery:</a:t>
            </a:r>
            <a:r>
              <a:rPr dirty="0" spc="-120">
                <a:solidFill>
                  <a:srgbClr val="006FC0"/>
                </a:solidFill>
              </a:rPr>
              <a:t> </a:t>
            </a:r>
            <a:r>
              <a:rPr dirty="0" spc="-35">
                <a:solidFill>
                  <a:srgbClr val="006FC0"/>
                </a:solidFill>
              </a:rPr>
              <a:t>Over-urbanization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54353"/>
            <a:ext cx="8062595" cy="468884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Rural 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Migrants </a:t>
            </a:r>
            <a:r>
              <a:rPr dirty="0" sz="2400" spc="-15">
                <a:latin typeface="Calibri"/>
                <a:cs typeface="Calibri"/>
              </a:rPr>
              <a:t>migrate to </a:t>
            </a:r>
            <a:r>
              <a:rPr dirty="0" sz="2400">
                <a:latin typeface="Calibri"/>
                <a:cs typeface="Calibri"/>
              </a:rPr>
              <a:t>cities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opportunity.</a:t>
            </a:r>
            <a:endParaRPr sz="2400">
              <a:latin typeface="Calibri"/>
              <a:cs typeface="Calibri"/>
            </a:endParaRPr>
          </a:p>
          <a:p>
            <a:pPr marL="184785" marR="231775" indent="-172085">
              <a:lnSpc>
                <a:spcPts val="2590"/>
              </a:lnSpc>
              <a:spcBef>
                <a:spcPts val="844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Exceptionally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high </a:t>
            </a:r>
            <a:r>
              <a:rPr dirty="0" sz="2400" spc="-25" b="1">
                <a:solidFill>
                  <a:srgbClr val="FF0000"/>
                </a:solidFill>
                <a:latin typeface="Calibri"/>
                <a:cs typeface="Calibri"/>
              </a:rPr>
              <a:t>rates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population increase. </a:t>
            </a:r>
            <a:r>
              <a:rPr dirty="0" sz="2400" spc="-10">
                <a:latin typeface="Calibri"/>
                <a:cs typeface="Calibri"/>
              </a:rPr>
              <a:t>Occurs </a:t>
            </a:r>
            <a:r>
              <a:rPr dirty="0" sz="2400">
                <a:latin typeface="Calibri"/>
                <a:cs typeface="Calibri"/>
              </a:rPr>
              <a:t>when  cities </a:t>
            </a:r>
            <a:r>
              <a:rPr dirty="0" sz="2400" spc="-15">
                <a:latin typeface="Calibri"/>
                <a:cs typeface="Calibri"/>
              </a:rPr>
              <a:t>grow </a:t>
            </a:r>
            <a:r>
              <a:rPr dirty="0" sz="2400" spc="-10">
                <a:latin typeface="Calibri"/>
                <a:cs typeface="Calibri"/>
              </a:rPr>
              <a:t>more rapidly </a:t>
            </a:r>
            <a:r>
              <a:rPr dirty="0" sz="2400">
                <a:latin typeface="Calibri"/>
                <a:cs typeface="Calibri"/>
              </a:rPr>
              <a:t>than </a:t>
            </a:r>
            <a:r>
              <a:rPr dirty="0" sz="2400" spc="-5">
                <a:latin typeface="Calibri"/>
                <a:cs typeface="Calibri"/>
              </a:rPr>
              <a:t>they </a:t>
            </a:r>
            <a:r>
              <a:rPr dirty="0" sz="2400" spc="-10">
                <a:latin typeface="Calibri"/>
                <a:cs typeface="Calibri"/>
              </a:rPr>
              <a:t>can sustain jobs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10">
                <a:latin typeface="Calibri"/>
                <a:cs typeface="Calibri"/>
              </a:rPr>
              <a:t>housing.</a:t>
            </a:r>
            <a:endParaRPr sz="2400">
              <a:latin typeface="Calibri"/>
              <a:cs typeface="Calibri"/>
            </a:endParaRPr>
          </a:p>
          <a:p>
            <a:pPr marL="184785" marR="5080" indent="-172085">
              <a:lnSpc>
                <a:spcPts val="2590"/>
              </a:lnSpc>
              <a:spcBef>
                <a:spcPts val="81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5" b="1">
                <a:solidFill>
                  <a:srgbClr val="00AFEF"/>
                </a:solidFill>
                <a:latin typeface="Calibri"/>
                <a:cs typeface="Calibri"/>
              </a:rPr>
              <a:t>Produces </a:t>
            </a:r>
            <a:r>
              <a:rPr dirty="0" sz="2400" spc="-15" b="1">
                <a:solidFill>
                  <a:srgbClr val="00AFEF"/>
                </a:solidFill>
                <a:latin typeface="Calibri"/>
                <a:cs typeface="Calibri"/>
              </a:rPr>
              <a:t>instant </a:t>
            </a:r>
            <a:r>
              <a:rPr dirty="0" sz="2400" b="1">
                <a:solidFill>
                  <a:srgbClr val="00AFEF"/>
                </a:solidFill>
                <a:latin typeface="Calibri"/>
                <a:cs typeface="Calibri"/>
              </a:rPr>
              <a:t>slums </a:t>
            </a:r>
            <a:r>
              <a:rPr dirty="0" sz="2400" spc="-5">
                <a:latin typeface="Calibri"/>
                <a:cs typeface="Calibri"/>
              </a:rPr>
              <a:t>on </a:t>
            </a:r>
            <a:r>
              <a:rPr dirty="0" sz="2400" spc="-15">
                <a:latin typeface="Calibri"/>
                <a:cs typeface="Calibri"/>
              </a:rPr>
              <a:t>unpaved </a:t>
            </a:r>
            <a:r>
              <a:rPr dirty="0" sz="2400" spc="-10">
                <a:latin typeface="Calibri"/>
                <a:cs typeface="Calibri"/>
              </a:rPr>
              <a:t>streets </a:t>
            </a:r>
            <a:r>
              <a:rPr dirty="0" sz="2400">
                <a:latin typeface="Calibri"/>
                <a:cs typeface="Calibri"/>
              </a:rPr>
              <a:t>with </a:t>
            </a:r>
            <a:r>
              <a:rPr dirty="0" sz="2400" spc="-5">
                <a:latin typeface="Calibri"/>
                <a:cs typeface="Calibri"/>
              </a:rPr>
              <a:t>open </a:t>
            </a:r>
            <a:r>
              <a:rPr dirty="0" sz="2400" spc="-15">
                <a:latin typeface="Calibri"/>
                <a:cs typeface="Calibri"/>
              </a:rPr>
              <a:t>sewers </a:t>
            </a:r>
            <a:r>
              <a:rPr dirty="0" sz="2400">
                <a:latin typeface="Calibri"/>
                <a:cs typeface="Calibri"/>
              </a:rPr>
              <a:t>&amp;  </a:t>
            </a:r>
            <a:r>
              <a:rPr dirty="0" sz="2400" spc="-5">
                <a:latin typeface="Calibri"/>
                <a:cs typeface="Calibri"/>
              </a:rPr>
              <a:t>no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utilities.</a:t>
            </a:r>
            <a:endParaRPr sz="2400">
              <a:latin typeface="Calibri"/>
              <a:cs typeface="Calibri"/>
            </a:endParaRPr>
          </a:p>
          <a:p>
            <a:pPr marL="184785" marR="198755" indent="-172085">
              <a:lnSpc>
                <a:spcPts val="2590"/>
              </a:lnSpc>
              <a:spcBef>
                <a:spcPts val="79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5" b="1">
                <a:solidFill>
                  <a:srgbClr val="00AFEF"/>
                </a:solidFill>
                <a:latin typeface="Calibri"/>
                <a:cs typeface="Calibri"/>
              </a:rPr>
              <a:t>Housing </a:t>
            </a:r>
            <a:r>
              <a:rPr dirty="0" sz="2400" b="1">
                <a:solidFill>
                  <a:srgbClr val="00AFEF"/>
                </a:solidFill>
                <a:latin typeface="Calibri"/>
                <a:cs typeface="Calibri"/>
              </a:rPr>
              <a:t>is </a:t>
            </a:r>
            <a:r>
              <a:rPr dirty="0" sz="2400" spc="-15" b="1">
                <a:solidFill>
                  <a:srgbClr val="00AFEF"/>
                </a:solidFill>
                <a:latin typeface="Calibri"/>
                <a:cs typeface="Calibri"/>
              </a:rPr>
              <a:t>substandard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20">
                <a:latin typeface="Calibri"/>
                <a:cs typeface="Calibri"/>
              </a:rPr>
              <a:t>say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least; </a:t>
            </a:r>
            <a:r>
              <a:rPr dirty="0" sz="2400" spc="-10">
                <a:latin typeface="Calibri"/>
                <a:cs typeface="Calibri"/>
              </a:rPr>
              <a:t>shacks constructed </a:t>
            </a:r>
            <a:r>
              <a:rPr dirty="0" sz="2400" spc="-5">
                <a:latin typeface="Calibri"/>
                <a:cs typeface="Calibri"/>
              </a:rPr>
              <a:t>of  </a:t>
            </a:r>
            <a:r>
              <a:rPr dirty="0" sz="2400" spc="-10">
                <a:latin typeface="Calibri"/>
                <a:cs typeface="Calibri"/>
              </a:rPr>
              <a:t>planks, </a:t>
            </a:r>
            <a:r>
              <a:rPr dirty="0" sz="2400" spc="-15">
                <a:latin typeface="Calibri"/>
                <a:cs typeface="Calibri"/>
              </a:rPr>
              <a:t>cardboard, </a:t>
            </a:r>
            <a:r>
              <a:rPr dirty="0" sz="2400" spc="-10">
                <a:latin typeface="Calibri"/>
                <a:cs typeface="Calibri"/>
              </a:rPr>
              <a:t>tar </a:t>
            </a:r>
            <a:r>
              <a:rPr dirty="0" sz="2400" spc="-40">
                <a:latin typeface="Calibri"/>
                <a:cs typeface="Calibri"/>
              </a:rPr>
              <a:t>paper, </a:t>
            </a:r>
            <a:r>
              <a:rPr dirty="0" sz="2400" spc="-10">
                <a:latin typeface="Calibri"/>
                <a:cs typeface="Calibri"/>
              </a:rPr>
              <a:t>thatch, </a:t>
            </a:r>
            <a:r>
              <a:rPr dirty="0" sz="2400">
                <a:latin typeface="Calibri"/>
                <a:cs typeface="Calibri"/>
              </a:rPr>
              <a:t>mud, &amp; </a:t>
            </a:r>
            <a:r>
              <a:rPr dirty="0" sz="2400" spc="-15">
                <a:latin typeface="Calibri"/>
                <a:cs typeface="Calibri"/>
              </a:rPr>
              <a:t>corrugated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iron.</a:t>
            </a:r>
            <a:endParaRPr sz="2400">
              <a:latin typeface="Calibri"/>
              <a:cs typeface="Calibri"/>
            </a:endParaRPr>
          </a:p>
          <a:p>
            <a:pPr marL="184785" marR="254000" indent="-172085">
              <a:lnSpc>
                <a:spcPts val="2590"/>
              </a:lnSpc>
              <a:spcBef>
                <a:spcPts val="81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 i="1">
                <a:latin typeface="Calibri"/>
                <a:cs typeface="Calibri"/>
              </a:rPr>
              <a:t>Concentrated </a:t>
            </a:r>
            <a:r>
              <a:rPr dirty="0" sz="2400" i="1">
                <a:latin typeface="Calibri"/>
                <a:cs typeface="Calibri"/>
              </a:rPr>
              <a:t>in </a:t>
            </a:r>
            <a:r>
              <a:rPr dirty="0" sz="2400" spc="-5" i="1">
                <a:latin typeface="Calibri"/>
                <a:cs typeface="Calibri"/>
              </a:rPr>
              <a:t>Africa, South America, </a:t>
            </a:r>
            <a:r>
              <a:rPr dirty="0" sz="2400" i="1">
                <a:latin typeface="Calibri"/>
                <a:cs typeface="Calibri"/>
              </a:rPr>
              <a:t>Asia, &amp; </a:t>
            </a:r>
            <a:r>
              <a:rPr dirty="0" sz="2400" spc="-20" i="1">
                <a:latin typeface="Calibri"/>
                <a:cs typeface="Calibri"/>
              </a:rPr>
              <a:t>SW </a:t>
            </a:r>
            <a:r>
              <a:rPr dirty="0" sz="2400" i="1">
                <a:latin typeface="Calibri"/>
                <a:cs typeface="Calibri"/>
              </a:rPr>
              <a:t>Asia – </a:t>
            </a:r>
            <a:r>
              <a:rPr dirty="0" sz="2400" spc="-5" b="1" i="1">
                <a:solidFill>
                  <a:srgbClr val="00AFEF"/>
                </a:solidFill>
                <a:latin typeface="Calibri-BoldItalic"/>
                <a:cs typeface="Calibri-BoldItalic"/>
              </a:rPr>
              <a:t>1.75  </a:t>
            </a:r>
            <a:r>
              <a:rPr dirty="0" sz="2400" b="1" i="1">
                <a:solidFill>
                  <a:srgbClr val="00AFEF"/>
                </a:solidFill>
                <a:latin typeface="Calibri-BoldItalic"/>
                <a:cs typeface="Calibri-BoldItalic"/>
              </a:rPr>
              <a:t>BILLION </a:t>
            </a:r>
            <a:r>
              <a:rPr dirty="0" sz="2400" spc="-10" b="1" i="1">
                <a:solidFill>
                  <a:srgbClr val="00AFEF"/>
                </a:solidFill>
                <a:latin typeface="Calibri-BoldItalic"/>
                <a:cs typeface="Calibri-BoldItalic"/>
              </a:rPr>
              <a:t>PEOPLE </a:t>
            </a:r>
            <a:r>
              <a:rPr dirty="0" sz="2400" b="1" i="1">
                <a:solidFill>
                  <a:srgbClr val="00AFEF"/>
                </a:solidFill>
                <a:latin typeface="Calibri-BoldItalic"/>
                <a:cs typeface="Calibri-BoldItalic"/>
              </a:rPr>
              <a:t>LIVE </a:t>
            </a:r>
            <a:r>
              <a:rPr dirty="0" sz="2400" spc="-5" b="1" i="1">
                <a:solidFill>
                  <a:srgbClr val="00AFEF"/>
                </a:solidFill>
                <a:latin typeface="Calibri-BoldItalic"/>
                <a:cs typeface="Calibri-BoldItalic"/>
              </a:rPr>
              <a:t>THIS</a:t>
            </a:r>
            <a:r>
              <a:rPr dirty="0" sz="2400" spc="-40" b="1" i="1">
                <a:solidFill>
                  <a:srgbClr val="00AFEF"/>
                </a:solidFill>
                <a:latin typeface="Calibri-BoldItalic"/>
                <a:cs typeface="Calibri-BoldItalic"/>
              </a:rPr>
              <a:t> </a:t>
            </a:r>
            <a:r>
              <a:rPr dirty="0" sz="2400" spc="-114" b="1" i="1">
                <a:solidFill>
                  <a:srgbClr val="00AFEF"/>
                </a:solidFill>
                <a:latin typeface="Calibri-BoldItalic"/>
                <a:cs typeface="Calibri-BoldItalic"/>
              </a:rPr>
              <a:t>WAY</a:t>
            </a:r>
            <a:endParaRPr sz="2400">
              <a:latin typeface="Calibri-BoldItalic"/>
              <a:cs typeface="Calibri-BoldItalic"/>
            </a:endParaRPr>
          </a:p>
          <a:p>
            <a:pPr lvl="1" marL="1675130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675764" algn="l"/>
              </a:tabLst>
            </a:pPr>
            <a:r>
              <a:rPr dirty="0" sz="2400" b="1" i="1">
                <a:solidFill>
                  <a:srgbClr val="FFC000"/>
                </a:solidFill>
                <a:latin typeface="Calibri-BoldItalic"/>
                <a:cs typeface="Calibri-BoldItalic"/>
              </a:rPr>
              <a:t>2 </a:t>
            </a:r>
            <a:r>
              <a:rPr dirty="0" sz="2400" spc="-10" b="1" i="1">
                <a:solidFill>
                  <a:srgbClr val="FFC000"/>
                </a:solidFill>
                <a:latin typeface="Calibri-BoldItalic"/>
                <a:cs typeface="Calibri-BoldItalic"/>
              </a:rPr>
              <a:t>out </a:t>
            </a:r>
            <a:r>
              <a:rPr dirty="0" sz="2400" spc="-5" b="1" i="1">
                <a:solidFill>
                  <a:srgbClr val="FFC000"/>
                </a:solidFill>
                <a:latin typeface="Calibri-BoldItalic"/>
                <a:cs typeface="Calibri-BoldItalic"/>
              </a:rPr>
              <a:t>of </a:t>
            </a:r>
            <a:r>
              <a:rPr dirty="0" sz="2400" b="1" i="1">
                <a:solidFill>
                  <a:srgbClr val="FFC000"/>
                </a:solidFill>
                <a:latin typeface="Calibri-BoldItalic"/>
                <a:cs typeface="Calibri-BoldItalic"/>
              </a:rPr>
              <a:t>7 </a:t>
            </a:r>
            <a:r>
              <a:rPr dirty="0" sz="2400" spc="-10" b="1" i="1">
                <a:solidFill>
                  <a:srgbClr val="FFC000"/>
                </a:solidFill>
                <a:latin typeface="Calibri-BoldItalic"/>
                <a:cs typeface="Calibri-BoldItalic"/>
              </a:rPr>
              <a:t>People </a:t>
            </a:r>
            <a:r>
              <a:rPr dirty="0" sz="2400" spc="-5" b="1" i="1">
                <a:solidFill>
                  <a:srgbClr val="FFC000"/>
                </a:solidFill>
                <a:latin typeface="Calibri-BoldItalic"/>
                <a:cs typeface="Calibri-BoldItalic"/>
              </a:rPr>
              <a:t>on </a:t>
            </a:r>
            <a:r>
              <a:rPr dirty="0" sz="2400" spc="-10" b="1" i="1">
                <a:solidFill>
                  <a:srgbClr val="FFC000"/>
                </a:solidFill>
                <a:latin typeface="Calibri-BoldItalic"/>
                <a:cs typeface="Calibri-BoldItalic"/>
              </a:rPr>
              <a:t>Earth </a:t>
            </a:r>
            <a:r>
              <a:rPr dirty="0" sz="2400" b="1" i="1">
                <a:solidFill>
                  <a:srgbClr val="FFC000"/>
                </a:solidFill>
                <a:latin typeface="Calibri-BoldItalic"/>
                <a:cs typeface="Calibri-BoldItalic"/>
              </a:rPr>
              <a:t>live </a:t>
            </a:r>
            <a:r>
              <a:rPr dirty="0" sz="2400" spc="-5" b="1" i="1">
                <a:solidFill>
                  <a:srgbClr val="FFC000"/>
                </a:solidFill>
                <a:latin typeface="Calibri-BoldItalic"/>
                <a:cs typeface="Calibri-BoldItalic"/>
              </a:rPr>
              <a:t>this</a:t>
            </a:r>
            <a:r>
              <a:rPr dirty="0" sz="2400" spc="-55" b="1" i="1">
                <a:solidFill>
                  <a:srgbClr val="FFC000"/>
                </a:solidFill>
                <a:latin typeface="Calibri-BoldItalic"/>
                <a:cs typeface="Calibri-BoldItalic"/>
              </a:rPr>
              <a:t> </a:t>
            </a:r>
            <a:r>
              <a:rPr dirty="0" sz="2400" spc="-5" b="1" i="1">
                <a:solidFill>
                  <a:srgbClr val="FFC000"/>
                </a:solidFill>
                <a:latin typeface="Calibri-BoldItalic"/>
                <a:cs typeface="Calibri-BoldItalic"/>
              </a:rPr>
              <a:t>way</a:t>
            </a:r>
            <a:endParaRPr sz="2400">
              <a:latin typeface="Calibri-BoldItalic"/>
              <a:cs typeface="Calibri-BoldItalic"/>
            </a:endParaRPr>
          </a:p>
          <a:p>
            <a:pPr marL="184785" indent="-172085">
              <a:lnSpc>
                <a:spcPts val="2735"/>
              </a:lnSpc>
              <a:spcBef>
                <a:spcPts val="5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 b="1" i="1">
                <a:latin typeface="Calibri-BoldItalic"/>
                <a:cs typeface="Calibri-BoldItalic"/>
              </a:rPr>
              <a:t>Result of </a:t>
            </a:r>
            <a:r>
              <a:rPr dirty="0" sz="2400" spc="-5" b="1" i="1">
                <a:latin typeface="Calibri-BoldItalic"/>
                <a:cs typeface="Calibri-BoldItalic"/>
              </a:rPr>
              <a:t>disruption of Rural </a:t>
            </a:r>
            <a:r>
              <a:rPr dirty="0" sz="2400" spc="-10" b="1" i="1">
                <a:latin typeface="Calibri-BoldItalic"/>
                <a:cs typeface="Calibri-BoldItalic"/>
              </a:rPr>
              <a:t>Societies by </a:t>
            </a:r>
            <a:r>
              <a:rPr dirty="0" sz="2400" spc="-5" b="1" i="1">
                <a:latin typeface="Calibri-BoldItalic"/>
                <a:cs typeface="Calibri-BoldItalic"/>
              </a:rPr>
              <a:t>Globalizing </a:t>
            </a:r>
            <a:r>
              <a:rPr dirty="0" sz="2400" spc="-10" b="1" i="1">
                <a:latin typeface="Calibri-BoldItalic"/>
                <a:cs typeface="Calibri-BoldItalic"/>
              </a:rPr>
              <a:t>forces </a:t>
            </a:r>
            <a:r>
              <a:rPr dirty="0" sz="2400" spc="-5" b="1" i="1">
                <a:latin typeface="Calibri-BoldItalic"/>
                <a:cs typeface="Calibri-BoldItalic"/>
              </a:rPr>
              <a:t>of</a:t>
            </a:r>
            <a:endParaRPr sz="2400">
              <a:latin typeface="Calibri-BoldItalic"/>
              <a:cs typeface="Calibri-BoldItalic"/>
            </a:endParaRPr>
          </a:p>
          <a:p>
            <a:pPr marL="184785">
              <a:lnSpc>
                <a:spcPts val="2735"/>
              </a:lnSpc>
            </a:pPr>
            <a:r>
              <a:rPr dirty="0" sz="2400" spc="-5" b="1" i="1">
                <a:latin typeface="Calibri-BoldItalic"/>
                <a:cs typeface="Calibri-BoldItalic"/>
              </a:rPr>
              <a:t>Agricultural </a:t>
            </a:r>
            <a:r>
              <a:rPr dirty="0" sz="2400" spc="-10" b="1" i="1">
                <a:latin typeface="Calibri-BoldItalic"/>
                <a:cs typeface="Calibri-BoldItalic"/>
              </a:rPr>
              <a:t>restructuring.</a:t>
            </a:r>
            <a:endParaRPr sz="2400">
              <a:latin typeface="Calibri-BoldItalic"/>
              <a:cs typeface="Calibri-BoldItal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763" y="141859"/>
            <a:ext cx="510095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North </a:t>
            </a:r>
            <a:r>
              <a:rPr dirty="0" spc="-10"/>
              <a:t>American </a:t>
            </a:r>
            <a:r>
              <a:rPr dirty="0" spc="-5"/>
              <a:t>City</a:t>
            </a:r>
            <a:r>
              <a:rPr dirty="0" spc="-45"/>
              <a:t> </a:t>
            </a:r>
            <a:r>
              <a:rPr dirty="0" spc="-1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29906" y="3576088"/>
            <a:ext cx="1524635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5" b="1">
                <a:latin typeface="Arial"/>
                <a:cs typeface="Arial"/>
              </a:rPr>
              <a:t>Figure 11.2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Chicago's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“Globalized” Financial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CBD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29711" y="4062984"/>
            <a:ext cx="3246119" cy="2554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22719" y="2901695"/>
            <a:ext cx="2621279" cy="3729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1192" y="778255"/>
            <a:ext cx="5338445" cy="5687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085">
              <a:lnSpc>
                <a:spcPts val="276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5" b="1">
                <a:latin typeface="Calibri"/>
                <a:cs typeface="Calibri"/>
              </a:rPr>
              <a:t>Central </a:t>
            </a:r>
            <a:r>
              <a:rPr dirty="0" sz="2400" spc="-5" b="1">
                <a:latin typeface="Calibri"/>
                <a:cs typeface="Calibri"/>
              </a:rPr>
              <a:t>business</a:t>
            </a:r>
            <a:r>
              <a:rPr dirty="0" sz="2400" spc="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district</a:t>
            </a:r>
            <a:endParaRPr sz="2400">
              <a:latin typeface="Calibri"/>
              <a:cs typeface="Calibri"/>
            </a:endParaRPr>
          </a:p>
          <a:p>
            <a:pPr marL="184785" marR="41910" indent="55880">
              <a:lnSpc>
                <a:spcPct val="90000"/>
              </a:lnSpc>
              <a:spcBef>
                <a:spcPts val="135"/>
              </a:spcBef>
            </a:pP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CBD) </a:t>
            </a:r>
            <a:r>
              <a:rPr dirty="0" sz="210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dirty="0" sz="2100" spc="-5">
                <a:latin typeface="Calibri"/>
                <a:cs typeface="Calibri"/>
              </a:rPr>
              <a:t>traditional </a:t>
            </a:r>
            <a:r>
              <a:rPr dirty="0" sz="2100">
                <a:latin typeface="Calibri"/>
                <a:cs typeface="Calibri"/>
              </a:rPr>
              <a:t>city </a:t>
            </a:r>
            <a:r>
              <a:rPr dirty="0" sz="2100" spc="-10">
                <a:latin typeface="Calibri"/>
                <a:cs typeface="Calibri"/>
              </a:rPr>
              <a:t>development </a:t>
            </a:r>
            <a:r>
              <a:rPr dirty="0" sz="2100" spc="-5">
                <a:latin typeface="Calibri"/>
                <a:cs typeface="Calibri"/>
              </a:rPr>
              <a:t>based on  urban </a:t>
            </a:r>
            <a:r>
              <a:rPr dirty="0" sz="2100" spc="-10">
                <a:latin typeface="Calibri"/>
                <a:cs typeface="Calibri"/>
              </a:rPr>
              <a:t>center </a:t>
            </a:r>
            <a:r>
              <a:rPr dirty="0" sz="2100">
                <a:latin typeface="Calibri"/>
                <a:cs typeface="Calibri"/>
              </a:rPr>
              <a:t>with </a:t>
            </a:r>
            <a:r>
              <a:rPr dirty="0" sz="2100" spc="-10">
                <a:latin typeface="Calibri"/>
                <a:cs typeface="Calibri"/>
              </a:rPr>
              <a:t>administrative </a:t>
            </a:r>
            <a:r>
              <a:rPr dirty="0" sz="2100" spc="-5">
                <a:latin typeface="Calibri"/>
                <a:cs typeface="Calibri"/>
              </a:rPr>
              <a:t>functions  including </a:t>
            </a:r>
            <a:r>
              <a:rPr dirty="0" sz="2100" spc="-10">
                <a:latin typeface="Calibri"/>
                <a:cs typeface="Calibri"/>
              </a:rPr>
              <a:t>government, </a:t>
            </a:r>
            <a:r>
              <a:rPr dirty="0" sz="2100" spc="-5">
                <a:latin typeface="Calibri"/>
                <a:cs typeface="Calibri"/>
              </a:rPr>
              <a:t>banking, </a:t>
            </a:r>
            <a:r>
              <a:rPr dirty="0" sz="2100" spc="-50">
                <a:latin typeface="Calibri"/>
                <a:cs typeface="Calibri"/>
              </a:rPr>
              <a:t>law, </a:t>
            </a:r>
            <a:r>
              <a:rPr dirty="0" sz="2100" spc="-5">
                <a:latin typeface="Calibri"/>
                <a:cs typeface="Calibri"/>
              </a:rPr>
              <a:t>education,  </a:t>
            </a:r>
            <a:r>
              <a:rPr dirty="0" sz="2100">
                <a:latin typeface="Calibri"/>
                <a:cs typeface="Calibri"/>
              </a:rPr>
              <a:t>&amp; </a:t>
            </a:r>
            <a:r>
              <a:rPr dirty="0" sz="2100" spc="-10">
                <a:latin typeface="Calibri"/>
                <a:cs typeface="Calibri"/>
              </a:rPr>
              <a:t>retail </a:t>
            </a:r>
            <a:r>
              <a:rPr dirty="0" sz="2100" spc="-5">
                <a:latin typeface="Calibri"/>
                <a:cs typeface="Calibri"/>
              </a:rPr>
              <a:t>functions. </a:t>
            </a:r>
            <a:r>
              <a:rPr dirty="0" sz="2100" spc="-30">
                <a:solidFill>
                  <a:srgbClr val="FF0000"/>
                </a:solidFill>
                <a:latin typeface="Calibri"/>
                <a:cs typeface="Calibri"/>
              </a:rPr>
              <a:t>Taller </a:t>
            </a:r>
            <a:r>
              <a:rPr dirty="0" sz="2100" spc="-5">
                <a:solidFill>
                  <a:srgbClr val="FF0000"/>
                </a:solidFill>
                <a:latin typeface="Calibri"/>
                <a:cs typeface="Calibri"/>
              </a:rPr>
              <a:t>buildings </a:t>
            </a:r>
            <a:r>
              <a:rPr dirty="0" sz="2100">
                <a:solidFill>
                  <a:srgbClr val="FF0000"/>
                </a:solidFill>
                <a:latin typeface="Calibri"/>
                <a:cs typeface="Calibri"/>
              </a:rPr>
              <a:t>&amp;  </a:t>
            </a:r>
            <a:r>
              <a:rPr dirty="0" sz="2100" spc="-5">
                <a:solidFill>
                  <a:srgbClr val="FF0000"/>
                </a:solidFill>
                <a:latin typeface="Calibri"/>
                <a:cs typeface="Calibri"/>
              </a:rPr>
              <a:t>monumental</a:t>
            </a:r>
            <a:r>
              <a:rPr dirty="0" sz="2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FF0000"/>
                </a:solidFill>
                <a:latin typeface="Calibri"/>
                <a:cs typeface="Calibri"/>
              </a:rPr>
              <a:t>architecture.</a:t>
            </a:r>
            <a:endParaRPr sz="2100">
              <a:latin typeface="Calibri"/>
              <a:cs typeface="Calibri"/>
            </a:endParaRPr>
          </a:p>
          <a:p>
            <a:pPr marL="184785" marR="5080" indent="-172085">
              <a:lnSpc>
                <a:spcPct val="90000"/>
              </a:lnSpc>
              <a:spcBef>
                <a:spcPts val="79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Zone 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transition </a:t>
            </a:r>
            <a:r>
              <a:rPr dirty="0" sz="2100">
                <a:latin typeface="Calibri"/>
                <a:cs typeface="Calibri"/>
              </a:rPr>
              <a:t>– as city </a:t>
            </a:r>
            <a:r>
              <a:rPr dirty="0" sz="2100" spc="-10">
                <a:latin typeface="Calibri"/>
                <a:cs typeface="Calibri"/>
              </a:rPr>
              <a:t>space </a:t>
            </a:r>
            <a:r>
              <a:rPr dirty="0" sz="2100" spc="-15">
                <a:latin typeface="Calibri"/>
                <a:cs typeface="Calibri"/>
              </a:rPr>
              <a:t>evolves </a:t>
            </a:r>
            <a:r>
              <a:rPr dirty="0" sz="2100">
                <a:latin typeface="Calibri"/>
                <a:cs typeface="Calibri"/>
              </a:rPr>
              <a:t>&amp;  </a:t>
            </a:r>
            <a:r>
              <a:rPr dirty="0" sz="2100" spc="-5">
                <a:latin typeface="Calibri"/>
                <a:cs typeface="Calibri"/>
              </a:rPr>
              <a:t>changes, </a:t>
            </a:r>
            <a:r>
              <a:rPr dirty="0" sz="2100" spc="-10">
                <a:latin typeface="Calibri"/>
                <a:cs typeface="Calibri"/>
              </a:rPr>
              <a:t>previous </a:t>
            </a:r>
            <a:r>
              <a:rPr dirty="0" sz="2100" spc="-15">
                <a:latin typeface="Calibri"/>
                <a:cs typeface="Calibri"/>
              </a:rPr>
              <a:t>zones </a:t>
            </a:r>
            <a:r>
              <a:rPr dirty="0" sz="2100" spc="-5">
                <a:latin typeface="Calibri"/>
                <a:cs typeface="Calibri"/>
              </a:rPr>
              <a:t>of industrial use </a:t>
            </a:r>
            <a:r>
              <a:rPr dirty="0" sz="2100" spc="-10">
                <a:latin typeface="Calibri"/>
                <a:cs typeface="Calibri"/>
              </a:rPr>
              <a:t>fall  </a:t>
            </a:r>
            <a:r>
              <a:rPr dirty="0" sz="2100" spc="-15">
                <a:latin typeface="Calibri"/>
                <a:cs typeface="Calibri"/>
              </a:rPr>
              <a:t>into </a:t>
            </a:r>
            <a:r>
              <a:rPr dirty="0" sz="2100" spc="-40">
                <a:latin typeface="Calibri"/>
                <a:cs typeface="Calibri"/>
              </a:rPr>
              <a:t>decay, </a:t>
            </a:r>
            <a:r>
              <a:rPr dirty="0" sz="2100" spc="-15">
                <a:latin typeface="Calibri"/>
                <a:cs typeface="Calibri"/>
              </a:rPr>
              <a:t>may </a:t>
            </a:r>
            <a:r>
              <a:rPr dirty="0" sz="2100" spc="-10">
                <a:latin typeface="Calibri"/>
                <a:cs typeface="Calibri"/>
              </a:rPr>
              <a:t>develop </a:t>
            </a:r>
            <a:r>
              <a:rPr dirty="0" sz="2100" spc="-15">
                <a:latin typeface="Calibri"/>
                <a:cs typeface="Calibri"/>
              </a:rPr>
              <a:t>into </a:t>
            </a:r>
            <a:r>
              <a:rPr dirty="0" sz="2100" spc="-10">
                <a:latin typeface="Calibri"/>
                <a:cs typeface="Calibri"/>
              </a:rPr>
              <a:t>new </a:t>
            </a:r>
            <a:r>
              <a:rPr dirty="0" sz="2100" spc="-5">
                <a:latin typeface="Calibri"/>
                <a:cs typeface="Calibri"/>
              </a:rPr>
              <a:t>business with  </a:t>
            </a:r>
            <a:r>
              <a:rPr dirty="0" sz="2100" spc="-20">
                <a:latin typeface="Calibri"/>
                <a:cs typeface="Calibri"/>
              </a:rPr>
              <a:t>different </a:t>
            </a:r>
            <a:r>
              <a:rPr dirty="0" sz="2100">
                <a:latin typeface="Calibri"/>
                <a:cs typeface="Calibri"/>
              </a:rPr>
              <a:t>land </a:t>
            </a:r>
            <a:r>
              <a:rPr dirty="0" sz="2100" spc="-5">
                <a:latin typeface="Calibri"/>
                <a:cs typeface="Calibri"/>
              </a:rPr>
              <a:t>use; </a:t>
            </a:r>
            <a:r>
              <a:rPr dirty="0" sz="2100" spc="-5" i="1">
                <a:latin typeface="Calibri"/>
                <a:cs typeface="Calibri"/>
              </a:rPr>
              <a:t>mixture of growth, </a:t>
            </a:r>
            <a:r>
              <a:rPr dirty="0" sz="2100" i="1">
                <a:latin typeface="Calibri"/>
                <a:cs typeface="Calibri"/>
              </a:rPr>
              <a:t>change &amp;  </a:t>
            </a:r>
            <a:r>
              <a:rPr dirty="0" sz="2100" spc="-5" i="1">
                <a:latin typeface="Calibri"/>
                <a:cs typeface="Calibri"/>
              </a:rPr>
              <a:t>decline.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algn="just" marL="48260" marR="3376929">
              <a:lnSpc>
                <a:spcPct val="100000"/>
              </a:lnSpc>
            </a:pPr>
            <a:r>
              <a:rPr dirty="0" sz="1800" spc="-5" b="1">
                <a:solidFill>
                  <a:srgbClr val="00AFEF"/>
                </a:solidFill>
                <a:latin typeface="Arial"/>
                <a:cs typeface="Arial"/>
              </a:rPr>
              <a:t>Historic 3</a:t>
            </a:r>
            <a:r>
              <a:rPr dirty="0" baseline="25462" sz="1800" spc="-7" b="1">
                <a:solidFill>
                  <a:srgbClr val="00AFEF"/>
                </a:solidFill>
                <a:latin typeface="Arial"/>
                <a:cs typeface="Arial"/>
              </a:rPr>
              <a:t>rd </a:t>
            </a:r>
            <a:r>
              <a:rPr dirty="0" sz="1800" spc="-5" b="1">
                <a:solidFill>
                  <a:srgbClr val="00AFEF"/>
                </a:solidFill>
                <a:latin typeface="Arial"/>
                <a:cs typeface="Arial"/>
              </a:rPr>
              <a:t>Street  Central Business  District</a:t>
            </a:r>
            <a:endParaRPr sz="1800">
              <a:latin typeface="Arial"/>
              <a:cs typeface="Arial"/>
            </a:endParaRPr>
          </a:p>
          <a:p>
            <a:pPr marL="48260" marR="318516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In </a:t>
            </a:r>
            <a:r>
              <a:rPr dirty="0" sz="1800" spc="-5">
                <a:latin typeface="Arial"/>
                <a:cs typeface="Arial"/>
              </a:rPr>
              <a:t>Santa Monica,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CA  </a:t>
            </a:r>
            <a:r>
              <a:rPr dirty="0" sz="1800" spc="-15">
                <a:latin typeface="Arial"/>
                <a:cs typeface="Arial"/>
              </a:rPr>
              <a:t>1950’s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2014</a:t>
            </a:r>
            <a:endParaRPr sz="180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pedestrian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24600" y="762000"/>
            <a:ext cx="2819399" cy="1973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836" y="610870"/>
            <a:ext cx="5457825" cy="981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dirty="0" spc="-5"/>
              <a:t>The</a:t>
            </a:r>
            <a:r>
              <a:rPr dirty="0"/>
              <a:t> </a:t>
            </a:r>
            <a:r>
              <a:rPr dirty="0" spc="-15"/>
              <a:t>Core:</a:t>
            </a:r>
          </a:p>
          <a:p>
            <a:pPr marL="12700">
              <a:lnSpc>
                <a:spcPts val="3760"/>
              </a:lnSpc>
            </a:pPr>
            <a:r>
              <a:rPr dirty="0"/>
              <a:t>Urban </a:t>
            </a:r>
            <a:r>
              <a:rPr dirty="0" spc="-15"/>
              <a:t>Problems </a:t>
            </a:r>
            <a:r>
              <a:rPr dirty="0"/>
              <a:t>in </a:t>
            </a:r>
            <a:r>
              <a:rPr dirty="0" spc="-15"/>
              <a:t>Mature</a:t>
            </a:r>
            <a:r>
              <a:rPr dirty="0" spc="-55"/>
              <a:t> </a:t>
            </a:r>
            <a:r>
              <a:rPr dirty="0"/>
              <a:t>cities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6836" y="2019426"/>
            <a:ext cx="7118350" cy="4032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 b="1">
                <a:latin typeface="Calibri"/>
                <a:cs typeface="Calibri"/>
              </a:rPr>
              <a:t>Deindustrialization </a:t>
            </a:r>
            <a:r>
              <a:rPr dirty="0" sz="2800" spc="-5" b="1">
                <a:latin typeface="Calibri"/>
                <a:cs typeface="Calibri"/>
              </a:rPr>
              <a:t>– </a:t>
            </a:r>
            <a:r>
              <a:rPr dirty="0" sz="2800" spc="-20" b="1">
                <a:latin typeface="Calibri"/>
                <a:cs typeface="Calibri"/>
              </a:rPr>
              <a:t>People </a:t>
            </a:r>
            <a:r>
              <a:rPr dirty="0" sz="2800" spc="-5" b="1">
                <a:latin typeface="Calibri"/>
                <a:cs typeface="Calibri"/>
              </a:rPr>
              <a:t>lose</a:t>
            </a:r>
            <a:r>
              <a:rPr dirty="0" sz="2800" spc="10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jobs!</a:t>
            </a:r>
            <a:endParaRPr sz="2800">
              <a:latin typeface="Calibri"/>
              <a:cs typeface="Calibri"/>
            </a:endParaRPr>
          </a:p>
          <a:p>
            <a:pPr algn="just" marL="184785" marR="803275" indent="-172085">
              <a:lnSpc>
                <a:spcPct val="80000"/>
              </a:lnSpc>
              <a:spcBef>
                <a:spcPts val="8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Agglomeration </a:t>
            </a:r>
            <a:r>
              <a:rPr dirty="0" sz="2800" spc="-5">
                <a:latin typeface="Calibri"/>
                <a:cs typeface="Calibri"/>
              </a:rPr>
              <a:t>– </a:t>
            </a:r>
            <a:r>
              <a:rPr dirty="0" sz="2800" spc="-15">
                <a:latin typeface="Calibri"/>
                <a:cs typeface="Calibri"/>
              </a:rPr>
              <a:t>concentration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industry  </a:t>
            </a:r>
            <a:r>
              <a:rPr dirty="0" sz="2800" spc="-5">
                <a:latin typeface="Calibri"/>
                <a:cs typeface="Calibri"/>
              </a:rPr>
              <a:t>types in </a:t>
            </a:r>
            <a:r>
              <a:rPr dirty="0" sz="2800" spc="-10">
                <a:latin typeface="Calibri"/>
                <a:cs typeface="Calibri"/>
              </a:rPr>
              <a:t>urban areas such </a:t>
            </a:r>
            <a:r>
              <a:rPr dirty="0" sz="2800" spc="-5">
                <a:latin typeface="Calibri"/>
                <a:cs typeface="Calibri"/>
              </a:rPr>
              <a:t>as </a:t>
            </a:r>
            <a:r>
              <a:rPr dirty="0" sz="2800" spc="-10">
                <a:latin typeface="Calibri"/>
                <a:cs typeface="Calibri"/>
              </a:rPr>
              <a:t>auto </a:t>
            </a:r>
            <a:r>
              <a:rPr dirty="0" sz="2800" spc="-30">
                <a:latin typeface="Calibri"/>
                <a:cs typeface="Calibri"/>
              </a:rPr>
              <a:t>industry,  </a:t>
            </a:r>
            <a:r>
              <a:rPr dirty="0" sz="2800" spc="-10">
                <a:latin typeface="Calibri"/>
                <a:cs typeface="Calibri"/>
              </a:rPr>
              <a:t>manufacturing,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now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IT</a:t>
            </a:r>
            <a:endParaRPr sz="2800">
              <a:latin typeface="Calibri"/>
              <a:cs typeface="Calibri"/>
            </a:endParaRPr>
          </a:p>
          <a:p>
            <a:pPr marL="184785" marR="5080" indent="69850">
              <a:lnSpc>
                <a:spcPts val="2690"/>
              </a:lnSpc>
              <a:spcBef>
                <a:spcPts val="770"/>
              </a:spcBef>
            </a:pPr>
            <a:r>
              <a:rPr dirty="0" sz="2800" spc="-10" b="1">
                <a:latin typeface="Calibri"/>
                <a:cs typeface="Calibri"/>
              </a:rPr>
              <a:t>Diseconomies </a:t>
            </a:r>
            <a:r>
              <a:rPr dirty="0" sz="2800" spc="-5" b="1">
                <a:latin typeface="Calibri"/>
                <a:cs typeface="Calibri"/>
              </a:rPr>
              <a:t>– </a:t>
            </a:r>
            <a:r>
              <a:rPr dirty="0" sz="2800" spc="-5">
                <a:latin typeface="Calibri"/>
                <a:cs typeface="Calibri"/>
              </a:rPr>
              <a:t>loss of </a:t>
            </a:r>
            <a:r>
              <a:rPr dirty="0" sz="2800" spc="-10">
                <a:latin typeface="Calibri"/>
                <a:cs typeface="Calibri"/>
              </a:rPr>
              <a:t>manufacturing </a:t>
            </a:r>
            <a:r>
              <a:rPr dirty="0" sz="2800" spc="-20">
                <a:latin typeface="Calibri"/>
                <a:cs typeface="Calibri"/>
              </a:rPr>
              <a:t>overseas  </a:t>
            </a:r>
            <a:r>
              <a:rPr dirty="0" sz="2800" spc="-10">
                <a:latin typeface="Calibri"/>
                <a:cs typeface="Calibri"/>
              </a:rPr>
              <a:t>results </a:t>
            </a:r>
            <a:r>
              <a:rPr dirty="0" sz="2800" spc="-5">
                <a:latin typeface="Calibri"/>
                <a:cs typeface="Calibri"/>
              </a:rPr>
              <a:t>in </a:t>
            </a:r>
            <a:r>
              <a:rPr dirty="0" sz="2800" spc="-20">
                <a:latin typeface="Calibri"/>
                <a:cs typeface="Calibri"/>
              </a:rPr>
              <a:t>related </a:t>
            </a:r>
            <a:r>
              <a:rPr dirty="0" sz="2800" spc="-15">
                <a:latin typeface="Calibri"/>
                <a:cs typeface="Calibri"/>
              </a:rPr>
              <a:t>industries </a:t>
            </a:r>
            <a:r>
              <a:rPr dirty="0" sz="2800">
                <a:latin typeface="Calibri"/>
                <a:cs typeface="Calibri"/>
              </a:rPr>
              <a:t>closing, </a:t>
            </a:r>
            <a:r>
              <a:rPr dirty="0" sz="2800" spc="-5">
                <a:latin typeface="Calibri"/>
                <a:cs typeface="Calibri"/>
              </a:rPr>
              <a:t>loss of</a:t>
            </a:r>
            <a:r>
              <a:rPr dirty="0" sz="2800" spc="1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jobs</a:t>
            </a:r>
            <a:endParaRPr sz="2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5" b="1">
                <a:latin typeface="Calibri"/>
                <a:cs typeface="Calibri"/>
              </a:rPr>
              <a:t>Decentralization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jobs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people</a:t>
            </a:r>
            <a:endParaRPr sz="2800">
              <a:latin typeface="Calibri"/>
              <a:cs typeface="Calibri"/>
            </a:endParaRPr>
          </a:p>
          <a:p>
            <a:pPr marL="184785" marR="621030" indent="-172085">
              <a:lnSpc>
                <a:spcPts val="2690"/>
              </a:lnSpc>
              <a:spcBef>
                <a:spcPts val="78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Counter-urbanization </a:t>
            </a:r>
            <a:r>
              <a:rPr dirty="0" sz="2800" spc="-5" b="1">
                <a:latin typeface="Calibri"/>
                <a:cs typeface="Calibri"/>
              </a:rPr>
              <a:t>– </a:t>
            </a:r>
            <a:r>
              <a:rPr dirty="0" sz="2800" spc="-10">
                <a:latin typeface="Calibri"/>
                <a:cs typeface="Calibri"/>
              </a:rPr>
              <a:t>populations </a:t>
            </a:r>
            <a:r>
              <a:rPr dirty="0" sz="2800" spc="-15">
                <a:latin typeface="Calibri"/>
                <a:cs typeface="Calibri"/>
              </a:rPr>
              <a:t>leaving  </a:t>
            </a:r>
            <a:r>
              <a:rPr dirty="0" sz="2800" spc="-10">
                <a:latin typeface="Calibri"/>
                <a:cs typeface="Calibri"/>
              </a:rPr>
              <a:t>American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cities</a:t>
            </a:r>
            <a:endParaRPr sz="2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Re-urbanization </a:t>
            </a:r>
            <a:r>
              <a:rPr dirty="0" sz="2800" spc="-5" b="1">
                <a:latin typeface="Calibri"/>
                <a:cs typeface="Calibri"/>
              </a:rPr>
              <a:t>– </a:t>
            </a:r>
            <a:r>
              <a:rPr dirty="0" sz="2800" spc="-10" b="1">
                <a:latin typeface="Calibri"/>
                <a:cs typeface="Calibri"/>
              </a:rPr>
              <a:t>repopulation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spc="-15" b="1">
                <a:latin typeface="Calibri"/>
                <a:cs typeface="Calibri"/>
              </a:rPr>
              <a:t>U.S.</a:t>
            </a:r>
            <a:r>
              <a:rPr dirty="0" sz="2800" spc="9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cities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0690" y="6455765"/>
            <a:ext cx="1640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888888"/>
                </a:solidFill>
                <a:latin typeface="Arial"/>
                <a:cs typeface="Arial"/>
              </a:rPr>
              <a:t>© </a:t>
            </a:r>
            <a:r>
              <a:rPr dirty="0" sz="900" spc="-5">
                <a:solidFill>
                  <a:srgbClr val="888888"/>
                </a:solidFill>
                <a:latin typeface="Arial"/>
                <a:cs typeface="Arial"/>
              </a:rPr>
              <a:t>2013 </a:t>
            </a:r>
            <a:r>
              <a:rPr dirty="0" sz="900">
                <a:solidFill>
                  <a:srgbClr val="888888"/>
                </a:solidFill>
                <a:latin typeface="Arial"/>
                <a:cs typeface="Arial"/>
              </a:rPr>
              <a:t>Pearson Education,</a:t>
            </a:r>
            <a:r>
              <a:rPr dirty="0" sz="900" spc="-1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888888"/>
                </a:solidFill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744"/>
            <a:ext cx="3935095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Chicago </a:t>
            </a:r>
            <a:r>
              <a:rPr dirty="0" spc="-5"/>
              <a:t>urban land</a:t>
            </a:r>
            <a:r>
              <a:rPr dirty="0" spc="-70"/>
              <a:t> </a:t>
            </a:r>
            <a:r>
              <a:rPr dirty="0"/>
              <a:t>use</a:t>
            </a:r>
          </a:p>
        </p:txBody>
      </p:sp>
      <p:sp>
        <p:nvSpPr>
          <p:cNvPr id="3" name="object 3"/>
          <p:cNvSpPr/>
          <p:nvPr/>
        </p:nvSpPr>
        <p:spPr>
          <a:xfrm>
            <a:off x="184404" y="617219"/>
            <a:ext cx="3602063" cy="3509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3143" y="4255084"/>
            <a:ext cx="3379470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"/>
                <a:cs typeface="Arial"/>
              </a:rPr>
              <a:t>Figure </a:t>
            </a:r>
            <a:r>
              <a:rPr dirty="0" sz="1400" spc="-20" b="1">
                <a:latin typeface="Arial"/>
                <a:cs typeface="Arial"/>
              </a:rPr>
              <a:t>11.3 </a:t>
            </a:r>
            <a:r>
              <a:rPr dirty="0" sz="1400">
                <a:latin typeface="Arial"/>
                <a:cs typeface="Arial"/>
              </a:rPr>
              <a:t>The ecological model of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urban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land use – </a:t>
            </a:r>
            <a:r>
              <a:rPr dirty="0" sz="1400" spc="-5" b="1">
                <a:latin typeface="Arial"/>
                <a:cs typeface="Arial"/>
              </a:rPr>
              <a:t>The “Chicago</a:t>
            </a:r>
            <a:r>
              <a:rPr dirty="0" sz="1400" spc="-1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Model”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143" y="4895850"/>
            <a:ext cx="368300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Zones of concentric land use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in a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model  </a:t>
            </a:r>
            <a:r>
              <a:rPr dirty="0" sz="1400" spc="-35" b="1">
                <a:solidFill>
                  <a:srgbClr val="C00000"/>
                </a:solidFill>
                <a:latin typeface="Arial"/>
                <a:cs typeface="Arial"/>
              </a:rPr>
              <a:t>City.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Central business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district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(CBD)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at  </a:t>
            </a: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center, </a:t>
            </a:r>
            <a:r>
              <a:rPr dirty="0" sz="1400" spc="-5">
                <a:latin typeface="Arial"/>
                <a:cs typeface="Arial"/>
              </a:rPr>
              <a:t>location of original agricultural farmers’  </a:t>
            </a:r>
            <a:r>
              <a:rPr dirty="0" sz="1400">
                <a:latin typeface="Arial"/>
                <a:cs typeface="Arial"/>
              </a:rPr>
              <a:t>markets, </a:t>
            </a:r>
            <a:r>
              <a:rPr dirty="0" sz="1400" spc="-5">
                <a:latin typeface="Arial"/>
                <a:cs typeface="Arial"/>
              </a:rPr>
              <a:t>livestock </a:t>
            </a:r>
            <a:r>
              <a:rPr dirty="0" sz="1400">
                <a:latin typeface="Arial"/>
                <a:cs typeface="Arial"/>
              </a:rPr>
              <a:t>transport &amp; </a:t>
            </a:r>
            <a:r>
              <a:rPr dirty="0" sz="1400" spc="-10">
                <a:latin typeface="Arial"/>
                <a:cs typeface="Arial"/>
              </a:rPr>
              <a:t>slaughter, </a:t>
            </a:r>
            <a:r>
              <a:rPr dirty="0" sz="1400">
                <a:latin typeface="Arial"/>
                <a:cs typeface="Arial"/>
              </a:rPr>
              <a:t>rail  </a:t>
            </a:r>
            <a:r>
              <a:rPr dirty="0" sz="1400" spc="-5">
                <a:latin typeface="Arial"/>
                <a:cs typeface="Arial"/>
              </a:rPr>
              <a:t>yards </a:t>
            </a:r>
            <a:r>
              <a:rPr dirty="0" sz="1400">
                <a:latin typeface="Arial"/>
                <a:cs typeface="Arial"/>
              </a:rPr>
              <a:t>for shipping nationally &amp;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regionally.</a:t>
            </a:r>
            <a:endParaRPr sz="1400">
              <a:latin typeface="Arial"/>
              <a:cs typeface="Arial"/>
            </a:endParaRPr>
          </a:p>
          <a:p>
            <a:pPr marL="12700" marR="2133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C00000"/>
                </a:solidFill>
                <a:latin typeface="Arial"/>
                <a:cs typeface="Arial"/>
              </a:rPr>
              <a:t>Manufacturing. </a:t>
            </a:r>
            <a:r>
              <a:rPr dirty="0" sz="1400" i="1">
                <a:latin typeface="Arial"/>
                <a:cs typeface="Arial"/>
              </a:rPr>
              <a:t>Historic ethnic enclaves</a:t>
            </a:r>
            <a:r>
              <a:rPr dirty="0" sz="1400" spc="-15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with  </a:t>
            </a:r>
            <a:r>
              <a:rPr dirty="0" sz="1400" i="1">
                <a:latin typeface="Arial"/>
                <a:cs typeface="Arial"/>
              </a:rPr>
              <a:t>distinct cultural fabric in proximity to groups  experiencing discrimination due to race and  </a:t>
            </a:r>
            <a:r>
              <a:rPr dirty="0" sz="1400" spc="-10" i="1">
                <a:latin typeface="Arial"/>
                <a:cs typeface="Arial"/>
              </a:rPr>
              <a:t>ethnicity.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93108" y="4053838"/>
            <a:ext cx="3767328" cy="2720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67200" y="2426207"/>
            <a:ext cx="2092452" cy="1627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90715" y="1408175"/>
            <a:ext cx="2653284" cy="2328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956175" y="305561"/>
            <a:ext cx="30994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http://www.chicagohs.org/history/stockyard/stock6.htm</a:t>
            </a:r>
            <a:r>
              <a:rPr dirty="0" sz="1000" spc="-5">
                <a:solidFill>
                  <a:srgbClr val="0462C1"/>
                </a:solidFill>
                <a:latin typeface="Arial"/>
                <a:cs typeface="Arial"/>
                <a:hlinkClick r:id="rId6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73296" y="664463"/>
            <a:ext cx="2150364" cy="1662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34661" y="647827"/>
            <a:ext cx="4635500" cy="453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7370" marR="3047365" indent="-53530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Arial"/>
                <a:cs typeface="Arial"/>
              </a:rPr>
              <a:t>Kids in the Dump </a:t>
            </a:r>
            <a:r>
              <a:rPr dirty="0" sz="1000" spc="-10" b="1">
                <a:latin typeface="Arial"/>
                <a:cs typeface="Arial"/>
              </a:rPr>
              <a:t>yards </a:t>
            </a:r>
            <a:r>
              <a:rPr dirty="0" sz="1000" spc="-5" b="1">
                <a:latin typeface="Arial"/>
                <a:cs typeface="Arial"/>
              </a:rPr>
              <a:t>of  Chicago</a:t>
            </a:r>
            <a:endParaRPr sz="1000">
              <a:latin typeface="Arial"/>
              <a:cs typeface="Arial"/>
            </a:endParaRPr>
          </a:p>
          <a:p>
            <a:pPr marL="2031364">
              <a:lnSpc>
                <a:spcPts val="975"/>
              </a:lnSpc>
            </a:pPr>
            <a:r>
              <a:rPr dirty="0" u="sng" sz="10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http://www.chicagohs.org/history/stockyard/sto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53681" y="3474846"/>
            <a:ext cx="314960" cy="579755"/>
          </a:xfrm>
          <a:custGeom>
            <a:avLst/>
            <a:gdLst/>
            <a:ahLst/>
            <a:cxnLst/>
            <a:rect l="l" t="t" r="r" b="b"/>
            <a:pathLst>
              <a:path w="314959" h="579754">
                <a:moveTo>
                  <a:pt x="9778" y="473455"/>
                </a:moveTo>
                <a:lnTo>
                  <a:pt x="2794" y="473709"/>
                </a:lnTo>
                <a:lnTo>
                  <a:pt x="0" y="476630"/>
                </a:lnTo>
                <a:lnTo>
                  <a:pt x="126" y="480186"/>
                </a:lnTo>
                <a:lnTo>
                  <a:pt x="4318" y="579246"/>
                </a:lnTo>
                <a:lnTo>
                  <a:pt x="17602" y="570991"/>
                </a:lnTo>
                <a:lnTo>
                  <a:pt x="15748" y="570991"/>
                </a:lnTo>
                <a:lnTo>
                  <a:pt x="4572" y="565150"/>
                </a:lnTo>
                <a:lnTo>
                  <a:pt x="15532" y="544429"/>
                </a:lnTo>
                <a:lnTo>
                  <a:pt x="12826" y="479678"/>
                </a:lnTo>
                <a:lnTo>
                  <a:pt x="12700" y="476122"/>
                </a:lnTo>
                <a:lnTo>
                  <a:pt x="9778" y="473455"/>
                </a:lnTo>
                <a:close/>
              </a:path>
              <a:path w="314959" h="579754">
                <a:moveTo>
                  <a:pt x="15532" y="544429"/>
                </a:moveTo>
                <a:lnTo>
                  <a:pt x="4572" y="565150"/>
                </a:lnTo>
                <a:lnTo>
                  <a:pt x="15748" y="570991"/>
                </a:lnTo>
                <a:lnTo>
                  <a:pt x="17427" y="567816"/>
                </a:lnTo>
                <a:lnTo>
                  <a:pt x="16510" y="567816"/>
                </a:lnTo>
                <a:lnTo>
                  <a:pt x="6858" y="562736"/>
                </a:lnTo>
                <a:lnTo>
                  <a:pt x="16058" y="557013"/>
                </a:lnTo>
                <a:lnTo>
                  <a:pt x="15532" y="544429"/>
                </a:lnTo>
                <a:close/>
              </a:path>
              <a:path w="314959" h="579754">
                <a:moveTo>
                  <a:pt x="84709" y="514222"/>
                </a:moveTo>
                <a:lnTo>
                  <a:pt x="81788" y="516127"/>
                </a:lnTo>
                <a:lnTo>
                  <a:pt x="26616" y="550446"/>
                </a:lnTo>
                <a:lnTo>
                  <a:pt x="15748" y="570991"/>
                </a:lnTo>
                <a:lnTo>
                  <a:pt x="17602" y="570991"/>
                </a:lnTo>
                <a:lnTo>
                  <a:pt x="88519" y="526922"/>
                </a:lnTo>
                <a:lnTo>
                  <a:pt x="91440" y="525017"/>
                </a:lnTo>
                <a:lnTo>
                  <a:pt x="92328" y="521080"/>
                </a:lnTo>
                <a:lnTo>
                  <a:pt x="90550" y="518159"/>
                </a:lnTo>
                <a:lnTo>
                  <a:pt x="88646" y="515111"/>
                </a:lnTo>
                <a:lnTo>
                  <a:pt x="84709" y="514222"/>
                </a:lnTo>
                <a:close/>
              </a:path>
              <a:path w="314959" h="579754">
                <a:moveTo>
                  <a:pt x="16058" y="557013"/>
                </a:moveTo>
                <a:lnTo>
                  <a:pt x="6858" y="562736"/>
                </a:lnTo>
                <a:lnTo>
                  <a:pt x="16510" y="567816"/>
                </a:lnTo>
                <a:lnTo>
                  <a:pt x="16058" y="557013"/>
                </a:lnTo>
                <a:close/>
              </a:path>
              <a:path w="314959" h="579754">
                <a:moveTo>
                  <a:pt x="26616" y="550446"/>
                </a:moveTo>
                <a:lnTo>
                  <a:pt x="16058" y="557013"/>
                </a:lnTo>
                <a:lnTo>
                  <a:pt x="16510" y="567816"/>
                </a:lnTo>
                <a:lnTo>
                  <a:pt x="17427" y="567816"/>
                </a:lnTo>
                <a:lnTo>
                  <a:pt x="26616" y="550446"/>
                </a:lnTo>
                <a:close/>
              </a:path>
              <a:path w="314959" h="579754">
                <a:moveTo>
                  <a:pt x="303529" y="0"/>
                </a:moveTo>
                <a:lnTo>
                  <a:pt x="15532" y="544429"/>
                </a:lnTo>
                <a:lnTo>
                  <a:pt x="16058" y="557013"/>
                </a:lnTo>
                <a:lnTo>
                  <a:pt x="26616" y="550446"/>
                </a:lnTo>
                <a:lnTo>
                  <a:pt x="314706" y="5841"/>
                </a:lnTo>
                <a:lnTo>
                  <a:pt x="30352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515992" y="2445257"/>
            <a:ext cx="10026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Worker</a:t>
            </a:r>
            <a:r>
              <a:rPr dirty="0" sz="1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6873" y="6371640"/>
            <a:ext cx="22809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0380" marR="5080" indent="-48831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Chicago Union Stockyards, Railroads  Manufacturing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Zones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60435" y="4201666"/>
            <a:ext cx="1083563" cy="25831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113" y="0"/>
            <a:ext cx="7665084" cy="981710"/>
          </a:xfrm>
          <a:prstGeom prst="rect"/>
        </p:spPr>
        <p:txBody>
          <a:bodyPr wrap="square" lIns="0" tIns="69215" rIns="0" bIns="0" rtlCol="0" vert="horz">
            <a:spAutoFit/>
          </a:bodyPr>
          <a:lstStyle/>
          <a:p>
            <a:pPr marL="12700" marR="5080">
              <a:lnSpc>
                <a:spcPts val="3570"/>
              </a:lnSpc>
              <a:spcBef>
                <a:spcPts val="545"/>
              </a:spcBef>
            </a:pPr>
            <a:r>
              <a:rPr dirty="0" spc="-5"/>
              <a:t>AFRICAN </a:t>
            </a:r>
            <a:r>
              <a:rPr dirty="0" spc="-15"/>
              <a:t>continent </a:t>
            </a:r>
            <a:r>
              <a:rPr dirty="0"/>
              <a:t>with </a:t>
            </a:r>
            <a:r>
              <a:rPr dirty="0" spc="-10"/>
              <a:t>highest </a:t>
            </a:r>
            <a:r>
              <a:rPr dirty="0" spc="-40"/>
              <a:t>rate </a:t>
            </a:r>
            <a:r>
              <a:rPr dirty="0" spc="-5"/>
              <a:t>of </a:t>
            </a:r>
            <a:r>
              <a:rPr dirty="0"/>
              <a:t>urban  </a:t>
            </a:r>
            <a:r>
              <a:rPr dirty="0" spc="-5"/>
              <a:t>population </a:t>
            </a:r>
            <a:r>
              <a:rPr dirty="0" spc="-15"/>
              <a:t>growth</a:t>
            </a:r>
            <a:r>
              <a:rPr dirty="0" spc="-10"/>
              <a:t> </a:t>
            </a:r>
            <a:r>
              <a:rPr dirty="0"/>
              <a:t>globally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7614" y="6582867"/>
            <a:ext cx="1640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888888"/>
                </a:solidFill>
                <a:latin typeface="Arial"/>
                <a:cs typeface="Arial"/>
              </a:rPr>
              <a:t>© </a:t>
            </a:r>
            <a:r>
              <a:rPr dirty="0" sz="900" spc="-5">
                <a:solidFill>
                  <a:srgbClr val="888888"/>
                </a:solidFill>
                <a:latin typeface="Arial"/>
                <a:cs typeface="Arial"/>
              </a:rPr>
              <a:t>2013 </a:t>
            </a:r>
            <a:r>
              <a:rPr dirty="0" sz="900">
                <a:solidFill>
                  <a:srgbClr val="888888"/>
                </a:solidFill>
                <a:latin typeface="Arial"/>
                <a:cs typeface="Arial"/>
              </a:rPr>
              <a:t>Pearson Education,</a:t>
            </a:r>
            <a:r>
              <a:rPr dirty="0" sz="900" spc="-1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888888"/>
                </a:solidFill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479540"/>
            <a:ext cx="4443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Figure </a:t>
            </a:r>
            <a:r>
              <a:rPr dirty="0" sz="1400" b="1">
                <a:latin typeface="Arial"/>
                <a:cs typeface="Arial"/>
              </a:rPr>
              <a:t>10.2 </a:t>
            </a:r>
            <a:r>
              <a:rPr dirty="0" sz="1400">
                <a:latin typeface="Arial"/>
                <a:cs typeface="Arial"/>
              </a:rPr>
              <a:t>Rates of </a:t>
            </a:r>
            <a:r>
              <a:rPr dirty="0" sz="1400" spc="-5">
                <a:latin typeface="Arial"/>
                <a:cs typeface="Arial"/>
              </a:rPr>
              <a:t>growth </a:t>
            </a:r>
            <a:r>
              <a:rPr dirty="0" sz="1400">
                <a:latin typeface="Arial"/>
                <a:cs typeface="Arial"/>
              </a:rPr>
              <a:t>in </a:t>
            </a:r>
            <a:r>
              <a:rPr dirty="0" sz="1400" spc="-5">
                <a:latin typeface="Arial"/>
                <a:cs typeface="Arial"/>
              </a:rPr>
              <a:t>urbanization,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2000–2010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64691"/>
            <a:ext cx="91440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70447" y="2667000"/>
            <a:ext cx="536575" cy="457200"/>
          </a:xfrm>
          <a:custGeom>
            <a:avLst/>
            <a:gdLst/>
            <a:ahLst/>
            <a:cxnLst/>
            <a:rect l="l" t="t" r="r" b="b"/>
            <a:pathLst>
              <a:path w="536575" h="457200">
                <a:moveTo>
                  <a:pt x="228600" y="0"/>
                </a:moveTo>
                <a:lnTo>
                  <a:pt x="0" y="228600"/>
                </a:lnTo>
                <a:lnTo>
                  <a:pt x="228600" y="457200"/>
                </a:lnTo>
                <a:lnTo>
                  <a:pt x="228600" y="342900"/>
                </a:lnTo>
                <a:lnTo>
                  <a:pt x="536448" y="342900"/>
                </a:lnTo>
                <a:lnTo>
                  <a:pt x="536448" y="114300"/>
                </a:lnTo>
                <a:lnTo>
                  <a:pt x="2286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70447" y="2667000"/>
            <a:ext cx="536575" cy="457200"/>
          </a:xfrm>
          <a:custGeom>
            <a:avLst/>
            <a:gdLst/>
            <a:ahLst/>
            <a:cxnLst/>
            <a:rect l="l" t="t" r="r" b="b"/>
            <a:pathLst>
              <a:path w="536575" h="457200">
                <a:moveTo>
                  <a:pt x="536448" y="114300"/>
                </a:moveTo>
                <a:lnTo>
                  <a:pt x="228600" y="114300"/>
                </a:lnTo>
                <a:lnTo>
                  <a:pt x="228600" y="0"/>
                </a:lnTo>
                <a:lnTo>
                  <a:pt x="0" y="228600"/>
                </a:lnTo>
                <a:lnTo>
                  <a:pt x="228600" y="457200"/>
                </a:lnTo>
                <a:lnTo>
                  <a:pt x="228600" y="342900"/>
                </a:lnTo>
                <a:lnTo>
                  <a:pt x="536448" y="342900"/>
                </a:lnTo>
                <a:lnTo>
                  <a:pt x="536448" y="1143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4224" y="1412621"/>
            <a:ext cx="95250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135"/>
              </a:lnSpc>
            </a:pPr>
            <a:r>
              <a:rPr dirty="0" sz="3300" i="1">
                <a:latin typeface="Calibri"/>
                <a:cs typeface="Calibri"/>
              </a:rPr>
              <a:t> 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850" rIns="0" bIns="0" rtlCol="0" vert="horz">
            <a:spAutoFit/>
          </a:bodyPr>
          <a:lstStyle/>
          <a:p>
            <a:pPr marL="12700" marR="1098550">
              <a:lnSpc>
                <a:spcPts val="3560"/>
              </a:lnSpc>
              <a:spcBef>
                <a:spcPts val="550"/>
              </a:spcBef>
            </a:pPr>
            <a:r>
              <a:rPr dirty="0" spc="-35"/>
              <a:t>Central</a:t>
            </a:r>
            <a:r>
              <a:rPr dirty="0" spc="-145"/>
              <a:t> </a:t>
            </a:r>
            <a:r>
              <a:rPr dirty="0" spc="-15"/>
              <a:t>Place  </a:t>
            </a:r>
            <a:r>
              <a:rPr dirty="0" spc="-20"/>
              <a:t>theory:</a:t>
            </a:r>
          </a:p>
          <a:p>
            <a:pPr marL="12700" marR="5080">
              <a:lnSpc>
                <a:spcPts val="3560"/>
              </a:lnSpc>
              <a:spcBef>
                <a:spcPts val="10"/>
              </a:spcBef>
            </a:pPr>
            <a:r>
              <a:rPr dirty="0" spc="-25"/>
              <a:t>Concentric </a:t>
            </a:r>
            <a:r>
              <a:rPr dirty="0" spc="-55" i="1">
                <a:latin typeface="Calibri"/>
                <a:cs typeface="Calibri"/>
              </a:rPr>
              <a:t>Zones</a:t>
            </a:r>
            <a:r>
              <a:rPr dirty="0" spc="-190" i="1">
                <a:latin typeface="Calibri"/>
                <a:cs typeface="Calibri"/>
              </a:rPr>
              <a:t> </a:t>
            </a:r>
            <a:r>
              <a:rPr dirty="0" spc="-35" i="1">
                <a:latin typeface="Calibri"/>
                <a:cs typeface="Calibri"/>
              </a:rPr>
              <a:t>of  </a:t>
            </a:r>
            <a:r>
              <a:rPr dirty="0" spc="-50" i="1">
                <a:latin typeface="Calibri"/>
                <a:cs typeface="Calibri"/>
              </a:rPr>
              <a:t>urban activity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/>
              <a:t>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2200783"/>
            <a:ext cx="3216910" cy="279209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95"/>
              </a:spcBef>
            </a:pPr>
            <a:r>
              <a:rPr dirty="0" sz="3300" spc="-10">
                <a:latin typeface="Calibri-Light"/>
                <a:cs typeface="Calibri-Light"/>
              </a:rPr>
              <a:t>American </a:t>
            </a:r>
            <a:r>
              <a:rPr dirty="0" sz="3300" spc="-5">
                <a:latin typeface="Calibri-Light"/>
                <a:cs typeface="Calibri-Light"/>
              </a:rPr>
              <a:t>city</a:t>
            </a:r>
            <a:r>
              <a:rPr dirty="0" sz="3300" spc="-75">
                <a:latin typeface="Calibri-Light"/>
                <a:cs typeface="Calibri-Light"/>
              </a:rPr>
              <a:t> </a:t>
            </a:r>
            <a:r>
              <a:rPr dirty="0" sz="3300" spc="-20">
                <a:latin typeface="Calibri-Light"/>
                <a:cs typeface="Calibri-Light"/>
              </a:rPr>
              <a:t>from  </a:t>
            </a:r>
            <a:r>
              <a:rPr dirty="0" sz="3300" spc="-5">
                <a:latin typeface="Calibri-Light"/>
                <a:cs typeface="Calibri-Light"/>
              </a:rPr>
              <a:t>mid </a:t>
            </a:r>
            <a:r>
              <a:rPr dirty="0" sz="3300" spc="-25">
                <a:latin typeface="Calibri-Light"/>
                <a:cs typeface="Calibri-Light"/>
              </a:rPr>
              <a:t>to late </a:t>
            </a:r>
            <a:r>
              <a:rPr dirty="0" sz="3300" spc="-5">
                <a:latin typeface="Calibri-Light"/>
                <a:cs typeface="Calibri-Light"/>
              </a:rPr>
              <a:t>19</a:t>
            </a:r>
            <a:r>
              <a:rPr dirty="0" baseline="25252" sz="3300" spc="-7">
                <a:latin typeface="Calibri-Light"/>
                <a:cs typeface="Calibri-Light"/>
              </a:rPr>
              <a:t>th  </a:t>
            </a:r>
            <a:r>
              <a:rPr dirty="0" sz="3300" spc="-10">
                <a:latin typeface="Calibri-Light"/>
                <a:cs typeface="Calibri-Light"/>
              </a:rPr>
              <a:t>century </a:t>
            </a:r>
            <a:r>
              <a:rPr dirty="0" sz="3300" spc="-25">
                <a:latin typeface="Calibri-Light"/>
                <a:cs typeface="Calibri-Light"/>
              </a:rPr>
              <a:t>to </a:t>
            </a:r>
            <a:r>
              <a:rPr dirty="0" sz="3300">
                <a:latin typeface="Calibri-Light"/>
                <a:cs typeface="Calibri-Light"/>
              </a:rPr>
              <a:t>mid-  </a:t>
            </a:r>
            <a:r>
              <a:rPr dirty="0" sz="3300" spc="-5">
                <a:latin typeface="Calibri-Light"/>
                <a:cs typeface="Calibri-Light"/>
              </a:rPr>
              <a:t>1970s of </a:t>
            </a:r>
            <a:r>
              <a:rPr dirty="0" sz="3300">
                <a:latin typeface="Calibri-Light"/>
                <a:cs typeface="Calibri-Light"/>
              </a:rPr>
              <a:t>de-  </a:t>
            </a:r>
            <a:r>
              <a:rPr dirty="0" sz="3300" spc="-10">
                <a:latin typeface="Calibri-Light"/>
                <a:cs typeface="Calibri-Light"/>
              </a:rPr>
              <a:t>industrialization;  </a:t>
            </a:r>
            <a:r>
              <a:rPr dirty="0" sz="3300" spc="-30">
                <a:latin typeface="Calibri-Light"/>
                <a:cs typeface="Calibri-Light"/>
              </a:rPr>
              <a:t>Zone </a:t>
            </a:r>
            <a:r>
              <a:rPr dirty="0" sz="3300">
                <a:latin typeface="Calibri-Light"/>
                <a:cs typeface="Calibri-Light"/>
              </a:rPr>
              <a:t>in</a:t>
            </a:r>
            <a:r>
              <a:rPr dirty="0" sz="3300" spc="-145">
                <a:latin typeface="Calibri-Light"/>
                <a:cs typeface="Calibri-Light"/>
              </a:rPr>
              <a:t> </a:t>
            </a:r>
            <a:r>
              <a:rPr dirty="0" sz="3300" spc="-50">
                <a:latin typeface="Calibri-Light"/>
                <a:cs typeface="Calibri-Light"/>
              </a:rPr>
              <a:t>Transition-</a:t>
            </a:r>
            <a:endParaRPr sz="3300">
              <a:latin typeface="Calibri-Light"/>
              <a:cs typeface="Calibri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0690" y="6455765"/>
            <a:ext cx="1640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888888"/>
                </a:solidFill>
                <a:latin typeface="Arial"/>
                <a:cs typeface="Arial"/>
              </a:rPr>
              <a:t>© </a:t>
            </a:r>
            <a:r>
              <a:rPr dirty="0" sz="900" spc="-5">
                <a:solidFill>
                  <a:srgbClr val="888888"/>
                </a:solidFill>
                <a:latin typeface="Arial"/>
                <a:cs typeface="Arial"/>
              </a:rPr>
              <a:t>2013 </a:t>
            </a:r>
            <a:r>
              <a:rPr dirty="0" sz="900">
                <a:solidFill>
                  <a:srgbClr val="888888"/>
                </a:solidFill>
                <a:latin typeface="Arial"/>
                <a:cs typeface="Arial"/>
              </a:rPr>
              <a:t>Pearson Education,</a:t>
            </a:r>
            <a:r>
              <a:rPr dirty="0" sz="900" spc="-1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888888"/>
                </a:solidFill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1400" y="321563"/>
            <a:ext cx="5562600" cy="5838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06451"/>
            <a:ext cx="518096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Urban </a:t>
            </a:r>
            <a:r>
              <a:rPr dirty="0" sz="3000" spc="-15"/>
              <a:t>Population </a:t>
            </a:r>
            <a:r>
              <a:rPr dirty="0" sz="3000"/>
              <a:t>&amp;</a:t>
            </a:r>
            <a:r>
              <a:rPr dirty="0" sz="3000" spc="-45"/>
              <a:t> </a:t>
            </a:r>
            <a:r>
              <a:rPr dirty="0" sz="3000" spc="-15"/>
              <a:t>Congregation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770001"/>
            <a:ext cx="8008620" cy="596455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95580" marR="5080" indent="-18288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Congregation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provides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 means </a:t>
            </a:r>
            <a:r>
              <a:rPr dirty="0" sz="2400" spc="-5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cultural preservation. </a:t>
            </a:r>
            <a:r>
              <a:rPr dirty="0" sz="2400" spc="-10">
                <a:latin typeface="Calibri"/>
                <a:cs typeface="Calibri"/>
              </a:rPr>
              <a:t>Allows  </a:t>
            </a:r>
            <a:r>
              <a:rPr dirty="0" sz="2400" spc="-5">
                <a:latin typeface="Calibri"/>
                <a:cs typeface="Calibri"/>
              </a:rPr>
              <a:t>religious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10">
                <a:latin typeface="Calibri"/>
                <a:cs typeface="Calibri"/>
              </a:rPr>
              <a:t>cultural practices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">
                <a:latin typeface="Calibri"/>
                <a:cs typeface="Calibri"/>
              </a:rPr>
              <a:t>be maintained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10">
                <a:latin typeface="Calibri"/>
                <a:cs typeface="Calibri"/>
              </a:rPr>
              <a:t>strengthens  group </a:t>
            </a:r>
            <a:r>
              <a:rPr dirty="0" sz="2400" spc="-5">
                <a:latin typeface="Calibri"/>
                <a:cs typeface="Calibri"/>
              </a:rPr>
              <a:t>identity </a:t>
            </a:r>
            <a:r>
              <a:rPr dirty="0" sz="2400" spc="-10">
                <a:latin typeface="Calibri"/>
                <a:cs typeface="Calibri"/>
              </a:rPr>
              <a:t>through </a:t>
            </a:r>
            <a:r>
              <a:rPr dirty="0" sz="2400" spc="-5">
                <a:latin typeface="Calibri"/>
                <a:cs typeface="Calibri"/>
              </a:rPr>
              <a:t>daily </a:t>
            </a:r>
            <a:r>
              <a:rPr dirty="0" sz="2400" spc="-15">
                <a:latin typeface="Calibri"/>
                <a:cs typeface="Calibri"/>
              </a:rPr>
              <a:t>involvement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10">
                <a:latin typeface="Calibri"/>
                <a:cs typeface="Calibri"/>
              </a:rPr>
              <a:t>routines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25">
                <a:latin typeface="Calibri"/>
                <a:cs typeface="Calibri"/>
              </a:rPr>
              <a:t>ways </a:t>
            </a:r>
            <a:r>
              <a:rPr dirty="0" sz="2400" spc="-5">
                <a:latin typeface="Calibri"/>
                <a:cs typeface="Calibri"/>
              </a:rPr>
              <a:t>of  </a:t>
            </a:r>
            <a:r>
              <a:rPr dirty="0" sz="2400" spc="-15">
                <a:latin typeface="Calibri"/>
                <a:cs typeface="Calibri"/>
              </a:rPr>
              <a:t>life.</a:t>
            </a:r>
            <a:endParaRPr sz="2400">
              <a:latin typeface="Calibri"/>
              <a:cs typeface="Calibri"/>
            </a:endParaRPr>
          </a:p>
          <a:p>
            <a:pPr marL="195580" marR="267970" indent="-182880">
              <a:lnSpc>
                <a:spcPct val="90000"/>
              </a:lnSpc>
              <a:spcBef>
                <a:spcPts val="805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Minority </a:t>
            </a: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groups </a:t>
            </a: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 spc="-5">
                <a:latin typeface="Calibri"/>
                <a:cs typeface="Calibri"/>
              </a:rPr>
              <a:t>population </a:t>
            </a:r>
            <a:r>
              <a:rPr dirty="0" sz="2400" spc="-10">
                <a:latin typeface="Calibri"/>
                <a:cs typeface="Calibri"/>
              </a:rPr>
              <a:t>subgroups that </a:t>
            </a: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 spc="-10">
                <a:latin typeface="Calibri"/>
                <a:cs typeface="Calibri"/>
              </a:rPr>
              <a:t>perceived  </a:t>
            </a:r>
            <a:r>
              <a:rPr dirty="0" sz="2400">
                <a:latin typeface="Calibri"/>
                <a:cs typeface="Calibri"/>
              </a:rPr>
              <a:t>as </a:t>
            </a:r>
            <a:r>
              <a:rPr dirty="0" sz="2400" spc="-20">
                <a:latin typeface="Calibri"/>
                <a:cs typeface="Calibri"/>
              </a:rPr>
              <a:t>different </a:t>
            </a:r>
            <a:r>
              <a:rPr dirty="0" sz="2400" spc="-15">
                <a:latin typeface="Calibri"/>
                <a:cs typeface="Calibri"/>
              </a:rPr>
              <a:t>from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general population. </a:t>
            </a:r>
            <a:r>
              <a:rPr dirty="0" sz="2400" spc="-5" i="1">
                <a:solidFill>
                  <a:srgbClr val="538235"/>
                </a:solidFill>
                <a:latin typeface="Calibri"/>
                <a:cs typeface="Calibri"/>
              </a:rPr>
              <a:t>Defining  characteristics </a:t>
            </a:r>
            <a:r>
              <a:rPr dirty="0" sz="2400" spc="-5">
                <a:latin typeface="Calibri"/>
                <a:cs typeface="Calibri"/>
              </a:rPr>
              <a:t>of minority </a:t>
            </a:r>
            <a:r>
              <a:rPr dirty="0" sz="2400" spc="-15">
                <a:latin typeface="Calibri"/>
                <a:cs typeface="Calibri"/>
              </a:rPr>
              <a:t>groups </a:t>
            </a:r>
            <a:r>
              <a:rPr dirty="0" sz="2400" spc="-10">
                <a:latin typeface="Calibri"/>
                <a:cs typeface="Calibri"/>
              </a:rPr>
              <a:t>can </a:t>
            </a:r>
            <a:r>
              <a:rPr dirty="0" sz="2400" spc="-5">
                <a:latin typeface="Calibri"/>
                <a:cs typeface="Calibri"/>
              </a:rPr>
              <a:t>be based on </a:t>
            </a:r>
            <a:r>
              <a:rPr dirty="0" sz="2400" spc="-10">
                <a:latin typeface="Calibri"/>
                <a:cs typeface="Calibri"/>
              </a:rPr>
              <a:t>race,  </a:t>
            </a:r>
            <a:r>
              <a:rPr dirty="0" sz="2400" spc="-5">
                <a:latin typeface="Calibri"/>
                <a:cs typeface="Calibri"/>
              </a:rPr>
              <a:t>language, religion, </a:t>
            </a:r>
            <a:r>
              <a:rPr dirty="0" sz="2400" spc="-20">
                <a:latin typeface="Calibri"/>
                <a:cs typeface="Calibri"/>
              </a:rPr>
              <a:t>nationality, </a:t>
            </a:r>
            <a:r>
              <a:rPr dirty="0" sz="2400" spc="-15">
                <a:latin typeface="Calibri"/>
                <a:cs typeface="Calibri"/>
              </a:rPr>
              <a:t>caste, sexual </a:t>
            </a:r>
            <a:r>
              <a:rPr dirty="0" sz="2400" spc="-10">
                <a:latin typeface="Calibri"/>
                <a:cs typeface="Calibri"/>
              </a:rPr>
              <a:t>orientation, </a:t>
            </a:r>
            <a:r>
              <a:rPr dirty="0" sz="2400" spc="-5">
                <a:latin typeface="Calibri"/>
                <a:cs typeface="Calibri"/>
              </a:rPr>
              <a:t>or  </a:t>
            </a:r>
            <a:r>
              <a:rPr dirty="0" sz="2400" spc="-10">
                <a:latin typeface="Calibri"/>
                <a:cs typeface="Calibri"/>
              </a:rPr>
              <a:t>lifestyle.</a:t>
            </a:r>
            <a:endParaRPr sz="2400">
              <a:latin typeface="Calibri"/>
              <a:cs typeface="Calibri"/>
            </a:endParaRPr>
          </a:p>
          <a:p>
            <a:pPr marL="195580" marR="561340" indent="-182880">
              <a:lnSpc>
                <a:spcPts val="2590"/>
              </a:lnSpc>
              <a:spcBef>
                <a:spcPts val="844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Segregation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combined result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15">
                <a:latin typeface="Calibri"/>
                <a:cs typeface="Calibri"/>
              </a:rPr>
              <a:t>congregation </a:t>
            </a:r>
            <a:r>
              <a:rPr dirty="0" sz="2400">
                <a:latin typeface="Calibri"/>
                <a:cs typeface="Calibri"/>
              </a:rPr>
              <a:t>&amp;  </a:t>
            </a:r>
            <a:r>
              <a:rPr dirty="0" sz="2400" spc="-5">
                <a:latin typeface="Calibri"/>
                <a:cs typeface="Calibri"/>
              </a:rPr>
              <a:t>discrimination,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spatial </a:t>
            </a:r>
            <a:r>
              <a:rPr dirty="0" sz="2400" spc="-10">
                <a:latin typeface="Calibri"/>
                <a:cs typeface="Calibri"/>
              </a:rPr>
              <a:t>separation of </a:t>
            </a:r>
            <a:r>
              <a:rPr dirty="0" sz="2400" spc="-5">
                <a:latin typeface="Calibri"/>
                <a:cs typeface="Calibri"/>
              </a:rPr>
              <a:t>specific </a:t>
            </a:r>
            <a:r>
              <a:rPr dirty="0" sz="2400" spc="-10">
                <a:latin typeface="Calibri"/>
                <a:cs typeface="Calibri"/>
              </a:rPr>
              <a:t>subgroups  </a:t>
            </a:r>
            <a:r>
              <a:rPr dirty="0" sz="2400">
                <a:latin typeface="Calibri"/>
                <a:cs typeface="Calibri"/>
              </a:rPr>
              <a:t>within a wider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population.</a:t>
            </a:r>
            <a:endParaRPr sz="2400">
              <a:latin typeface="Calibri"/>
              <a:cs typeface="Calibri"/>
            </a:endParaRPr>
          </a:p>
          <a:p>
            <a:pPr lvl="1" marL="527685" marR="191135" indent="-182880">
              <a:lnSpc>
                <a:spcPts val="2590"/>
              </a:lnSpc>
              <a:spcBef>
                <a:spcPts val="40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Enclaves </a:t>
            </a: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 spc="-5">
                <a:latin typeface="Calibri"/>
                <a:cs typeface="Calibri"/>
              </a:rPr>
              <a:t>tendencies </a:t>
            </a:r>
            <a:r>
              <a:rPr dirty="0" sz="2400" spc="-20">
                <a:latin typeface="Calibri"/>
                <a:cs typeface="Calibri"/>
              </a:rPr>
              <a:t>toward </a:t>
            </a: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congregation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&amp; 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discrimination </a:t>
            </a:r>
            <a:r>
              <a:rPr dirty="0" sz="2400" spc="-10">
                <a:latin typeface="Calibri"/>
                <a:cs typeface="Calibri"/>
              </a:rPr>
              <a:t>are long-standing </a:t>
            </a:r>
            <a:r>
              <a:rPr dirty="0" sz="2400" spc="-5">
                <a:latin typeface="Calibri"/>
                <a:cs typeface="Calibri"/>
              </a:rPr>
              <a:t>but </a:t>
            </a:r>
            <a:r>
              <a:rPr dirty="0" sz="2400" spc="-10">
                <a:latin typeface="Calibri"/>
                <a:cs typeface="Calibri"/>
              </a:rPr>
              <a:t>dominated by internal  </a:t>
            </a:r>
            <a:r>
              <a:rPr dirty="0" sz="2400" spc="-5">
                <a:latin typeface="Calibri"/>
                <a:cs typeface="Calibri"/>
              </a:rPr>
              <a:t>cohesion.</a:t>
            </a:r>
            <a:endParaRPr sz="2400">
              <a:latin typeface="Calibri"/>
              <a:cs typeface="Calibri"/>
            </a:endParaRPr>
          </a:p>
          <a:p>
            <a:pPr lvl="1" marL="527685" marR="794385" indent="-182880">
              <a:lnSpc>
                <a:spcPts val="2590"/>
              </a:lnSpc>
              <a:spcBef>
                <a:spcPts val="40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Ghettos </a:t>
            </a:r>
            <a:r>
              <a:rPr dirty="0" sz="2400" spc="-10">
                <a:latin typeface="Calibri"/>
                <a:cs typeface="Calibri"/>
              </a:rPr>
              <a:t>long-standing products of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discrimination </a:t>
            </a:r>
            <a:r>
              <a:rPr dirty="0" sz="2400">
                <a:latin typeface="Calibri"/>
                <a:cs typeface="Calibri"/>
              </a:rPr>
              <a:t>than  </a:t>
            </a:r>
            <a:r>
              <a:rPr dirty="0" sz="2400" spc="-15">
                <a:latin typeface="Calibri"/>
                <a:cs typeface="Calibri"/>
              </a:rPr>
              <a:t>congregation.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908" y="39700"/>
            <a:ext cx="349059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"/>
              <a:t>U.S. </a:t>
            </a:r>
            <a:r>
              <a:rPr dirty="0" sz="3000" spc="-5"/>
              <a:t>Racial</a:t>
            </a:r>
            <a:r>
              <a:rPr dirty="0" sz="3000" spc="-65"/>
              <a:t> </a:t>
            </a:r>
            <a:r>
              <a:rPr dirty="0" sz="3000" spc="-15"/>
              <a:t>Segregation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518159" y="568451"/>
            <a:ext cx="2634995" cy="2615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57600" y="568451"/>
            <a:ext cx="2633472" cy="2615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8159" y="3581400"/>
            <a:ext cx="2720340" cy="2700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7600" y="3573779"/>
            <a:ext cx="2727960" cy="2708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98167" y="3264535"/>
            <a:ext cx="6788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Detroit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0109" y="6332321"/>
            <a:ext cx="10420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Long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Beach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8167" y="6332321"/>
            <a:ext cx="8197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New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spc="-30" b="1">
                <a:latin typeface="Arial"/>
                <a:cs typeface="Arial"/>
              </a:rPr>
              <a:t>York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3675" y="3264535"/>
            <a:ext cx="16998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Washington,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D.C.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4101" y="6643217"/>
            <a:ext cx="102361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Arial"/>
                <a:cs typeface="Arial"/>
              </a:rPr>
              <a:t>Figure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11.a,b,c,d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38290" y="515492"/>
            <a:ext cx="2180590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Segregation</a:t>
            </a:r>
            <a:r>
              <a:rPr dirty="0" sz="2400" spc="-1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–  </a:t>
            </a:r>
            <a:r>
              <a:rPr dirty="0" sz="2000" b="1">
                <a:latin typeface="Arial"/>
                <a:cs typeface="Arial"/>
              </a:rPr>
              <a:t>The combined  result of  </a:t>
            </a:r>
            <a:r>
              <a:rPr dirty="0" sz="2000" b="1" i="1">
                <a:latin typeface="Arial-BoldItalicMT"/>
                <a:cs typeface="Arial-BoldItalicMT"/>
              </a:rPr>
              <a:t>congregation &amp;  discrimination,  </a:t>
            </a:r>
            <a:r>
              <a:rPr dirty="0" sz="2000">
                <a:latin typeface="Arial"/>
                <a:cs typeface="Arial"/>
              </a:rPr>
              <a:t>the spatial  separation of  specific  subgroups within  a wider  population.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38290" y="4234688"/>
            <a:ext cx="2170430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2000" spc="-5" b="1">
                <a:solidFill>
                  <a:srgbClr val="006FC0"/>
                </a:solidFill>
                <a:latin typeface="Arial"/>
                <a:cs typeface="Arial"/>
              </a:rPr>
              <a:t>Development </a:t>
            </a:r>
            <a:r>
              <a:rPr dirty="0" sz="2000" b="1">
                <a:solidFill>
                  <a:srgbClr val="006FC0"/>
                </a:solidFill>
                <a:latin typeface="Arial"/>
                <a:cs typeface="Arial"/>
              </a:rPr>
              <a:t>of  American Cities  reflect</a:t>
            </a:r>
            <a:r>
              <a:rPr dirty="0" sz="2000" spc="-1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6FC0"/>
                </a:solidFill>
                <a:latin typeface="Arial"/>
                <a:cs typeface="Arial"/>
              </a:rPr>
              <a:t>historical  trend of racial  segregation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07289"/>
            <a:ext cx="581977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Problems </a:t>
            </a:r>
            <a:r>
              <a:rPr dirty="0" spc="-5"/>
              <a:t>of North </a:t>
            </a:r>
            <a:r>
              <a:rPr dirty="0" spc="-10"/>
              <a:t>American</a:t>
            </a:r>
            <a:r>
              <a:rPr dirty="0" spc="-75"/>
              <a:t> </a:t>
            </a:r>
            <a:r>
              <a:rPr dirty="0" spc="-5"/>
              <a:t>Cities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4138" y="2896260"/>
            <a:ext cx="2266950" cy="1637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5"/>
              </a:lnSpc>
            </a:pPr>
            <a:r>
              <a:rPr dirty="0" sz="2000" spc="-5">
                <a:latin typeface="Calibri"/>
                <a:cs typeface="Calibri"/>
              </a:rPr>
              <a:t>rids,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06045">
              <a:lnSpc>
                <a:spcPct val="100000"/>
              </a:lnSpc>
              <a:spcBef>
                <a:spcPts val="1585"/>
              </a:spcBef>
            </a:pPr>
            <a:r>
              <a:rPr dirty="0" sz="2000">
                <a:latin typeface="Calibri"/>
                <a:cs typeface="Calibri"/>
              </a:rPr>
              <a:t>nance of </a:t>
            </a:r>
            <a:r>
              <a:rPr dirty="0" sz="2000" spc="-10">
                <a:latin typeface="Calibri"/>
                <a:cs typeface="Calibri"/>
              </a:rPr>
              <a:t>properties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3340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pc="-15" b="1">
                <a:solidFill>
                  <a:srgbClr val="FFC000"/>
                </a:solidFill>
                <a:latin typeface="Calibri"/>
                <a:cs typeface="Calibri"/>
              </a:rPr>
              <a:t>Central </a:t>
            </a:r>
            <a:r>
              <a:rPr dirty="0" spc="-5" b="1">
                <a:solidFill>
                  <a:srgbClr val="FFC000"/>
                </a:solidFill>
                <a:latin typeface="Calibri"/>
                <a:cs typeface="Calibri"/>
              </a:rPr>
              <a:t>cities </a:t>
            </a:r>
            <a:r>
              <a:rPr dirty="0" b="1">
                <a:latin typeface="Calibri"/>
                <a:cs typeface="Calibri"/>
              </a:rPr>
              <a:t>– </a:t>
            </a:r>
            <a:r>
              <a:rPr dirty="0"/>
              <a:t>inner-city </a:t>
            </a:r>
            <a:r>
              <a:rPr dirty="0" spc="-10"/>
              <a:t>cores experience </a:t>
            </a:r>
            <a:r>
              <a:rPr dirty="0" spc="-35"/>
              <a:t>decay, </a:t>
            </a:r>
            <a:r>
              <a:rPr dirty="0"/>
              <a:t>crime,</a:t>
            </a:r>
            <a:r>
              <a:rPr dirty="0" spc="65"/>
              <a:t> </a:t>
            </a:r>
            <a:r>
              <a:rPr dirty="0" spc="-25"/>
              <a:t>poverty.</a:t>
            </a:r>
          </a:p>
          <a:p>
            <a:pPr marL="184785" marR="5080" indent="-172085">
              <a:lnSpc>
                <a:spcPct val="80000"/>
              </a:lnSpc>
              <a:spcBef>
                <a:spcPts val="8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pc="-5" b="1">
                <a:solidFill>
                  <a:srgbClr val="FFC000"/>
                </a:solidFill>
                <a:latin typeface="Calibri"/>
                <a:cs typeface="Calibri"/>
              </a:rPr>
              <a:t>Fiscal </a:t>
            </a:r>
            <a:r>
              <a:rPr dirty="0" spc="-10" b="1">
                <a:solidFill>
                  <a:srgbClr val="FFC000"/>
                </a:solidFill>
                <a:latin typeface="Calibri"/>
                <a:cs typeface="Calibri"/>
              </a:rPr>
              <a:t>squeeze </a:t>
            </a:r>
            <a:r>
              <a:rPr dirty="0"/>
              <a:t>– </a:t>
            </a:r>
            <a:r>
              <a:rPr dirty="0" spc="-5"/>
              <a:t>Occurs </a:t>
            </a:r>
            <a:r>
              <a:rPr dirty="0"/>
              <a:t>when </a:t>
            </a:r>
            <a:r>
              <a:rPr dirty="0" spc="-15"/>
              <a:t>tax </a:t>
            </a:r>
            <a:r>
              <a:rPr dirty="0" spc="-10"/>
              <a:t>revenue </a:t>
            </a:r>
            <a:r>
              <a:rPr dirty="0" spc="-5"/>
              <a:t>goes down (businesses </a:t>
            </a:r>
            <a:r>
              <a:rPr dirty="0" spc="-15"/>
              <a:t>leave  </a:t>
            </a:r>
            <a:r>
              <a:rPr dirty="0" spc="-5"/>
              <a:t>area, </a:t>
            </a:r>
            <a:r>
              <a:rPr dirty="0" spc="-10"/>
              <a:t>homeowners </a:t>
            </a:r>
            <a:r>
              <a:rPr dirty="0" spc="-15"/>
              <a:t>move </a:t>
            </a:r>
            <a:r>
              <a:rPr dirty="0" spc="-5"/>
              <a:t>out) plus increasing demand </a:t>
            </a:r>
            <a:r>
              <a:rPr dirty="0" spc="-20"/>
              <a:t>for </a:t>
            </a:r>
            <a:r>
              <a:rPr dirty="0" spc="-5"/>
              <a:t>money </a:t>
            </a:r>
            <a:r>
              <a:rPr dirty="0" spc="-15"/>
              <a:t>to improve  </a:t>
            </a:r>
            <a:r>
              <a:rPr dirty="0"/>
              <a:t>&amp; </a:t>
            </a:r>
            <a:r>
              <a:rPr dirty="0" spc="-5"/>
              <a:t>support urban </a:t>
            </a:r>
            <a:r>
              <a:rPr dirty="0" spc="-10"/>
              <a:t>infrastructure </a:t>
            </a:r>
            <a:r>
              <a:rPr dirty="0"/>
              <a:t>&amp; city</a:t>
            </a:r>
            <a:r>
              <a:rPr dirty="0" spc="-20"/>
              <a:t> </a:t>
            </a:r>
            <a:r>
              <a:rPr dirty="0"/>
              <a:t>services.</a:t>
            </a:r>
          </a:p>
          <a:p>
            <a:pPr marL="184785" indent="-1720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pc="-5" b="1" i="1">
                <a:solidFill>
                  <a:srgbClr val="C00000"/>
                </a:solidFill>
                <a:latin typeface="Calibri-BoldItalic"/>
                <a:cs typeface="Calibri-BoldItalic"/>
              </a:rPr>
              <a:t>Detroit </a:t>
            </a:r>
            <a:r>
              <a:rPr dirty="0" b="1">
                <a:latin typeface="Calibri"/>
                <a:cs typeface="Calibri"/>
              </a:rPr>
              <a:t>– </a:t>
            </a:r>
            <a:r>
              <a:rPr dirty="0" spc="-10"/>
              <a:t>entire </a:t>
            </a:r>
            <a:r>
              <a:rPr dirty="0" spc="-5"/>
              <a:t>industry </a:t>
            </a:r>
            <a:r>
              <a:rPr dirty="0" spc="-10"/>
              <a:t>leaves </a:t>
            </a:r>
            <a:r>
              <a:rPr dirty="0"/>
              <a:t>&amp; city</a:t>
            </a:r>
            <a:r>
              <a:rPr dirty="0" spc="35"/>
              <a:t> </a:t>
            </a:r>
            <a:r>
              <a:rPr dirty="0" spc="-10"/>
              <a:t>disintegrates</a:t>
            </a:r>
          </a:p>
          <a:p>
            <a:pPr marL="184785" indent="-1720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pc="-10" b="1">
                <a:solidFill>
                  <a:srgbClr val="FFC000"/>
                </a:solidFill>
                <a:latin typeface="Calibri"/>
                <a:cs typeface="Calibri"/>
              </a:rPr>
              <a:t>Infrastructure </a:t>
            </a:r>
            <a:r>
              <a:rPr dirty="0" b="1">
                <a:latin typeface="Calibri"/>
                <a:cs typeface="Calibri"/>
              </a:rPr>
              <a:t>– </a:t>
            </a:r>
            <a:r>
              <a:rPr dirty="0" spc="-5"/>
              <a:t>Bridges, </a:t>
            </a:r>
            <a:r>
              <a:rPr dirty="0" spc="-10"/>
              <a:t>roads, Sewers, </a:t>
            </a:r>
            <a:r>
              <a:rPr dirty="0" spc="-5"/>
              <a:t>electrical</a:t>
            </a:r>
            <a:r>
              <a:rPr dirty="0" spc="60"/>
              <a:t> </a:t>
            </a:r>
            <a:r>
              <a:rPr dirty="0"/>
              <a:t>g</a:t>
            </a:r>
          </a:p>
          <a:p>
            <a:pPr marL="184785" indent="-17208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pc="-15"/>
              <a:t>Transportation </a:t>
            </a:r>
            <a:r>
              <a:rPr dirty="0"/>
              <a:t>all has </a:t>
            </a:r>
            <a:r>
              <a:rPr dirty="0" spc="-15"/>
              <a:t>to </a:t>
            </a:r>
            <a:r>
              <a:rPr dirty="0"/>
              <a:t>be </a:t>
            </a:r>
            <a:r>
              <a:rPr dirty="0" spc="-5"/>
              <a:t>maintained</a:t>
            </a:r>
          </a:p>
          <a:p>
            <a:pPr marL="184785" indent="-17208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pc="-10" b="1">
                <a:solidFill>
                  <a:srgbClr val="FFC000"/>
                </a:solidFill>
                <a:latin typeface="Calibri"/>
                <a:cs typeface="Calibri"/>
              </a:rPr>
              <a:t>Poverty- </a:t>
            </a:r>
            <a:r>
              <a:rPr dirty="0" spc="-5"/>
              <a:t>lower wage populations</a:t>
            </a:r>
            <a:r>
              <a:rPr dirty="0" spc="-20"/>
              <a:t> </a:t>
            </a:r>
            <a:r>
              <a:rPr dirty="0"/>
              <a:t>who</a:t>
            </a:r>
          </a:p>
          <a:p>
            <a:pPr marL="184785" indent="-17208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pc="-5"/>
              <a:t>need support </a:t>
            </a:r>
            <a:r>
              <a:rPr dirty="0" spc="-15"/>
              <a:t>to </a:t>
            </a:r>
            <a:r>
              <a:rPr dirty="0"/>
              <a:t>escape </a:t>
            </a:r>
            <a:r>
              <a:rPr dirty="0" spc="-5"/>
              <a:t>cycle of</a:t>
            </a:r>
            <a:r>
              <a:rPr dirty="0" spc="-25"/>
              <a:t> poverty.</a:t>
            </a:r>
          </a:p>
          <a:p>
            <a:pPr marL="184785" indent="-172085">
              <a:lnSpc>
                <a:spcPts val="2160"/>
              </a:lnSpc>
              <a:spcBef>
                <a:spcPts val="3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b="1">
                <a:solidFill>
                  <a:srgbClr val="FFC000"/>
                </a:solidFill>
                <a:latin typeface="Calibri"/>
                <a:cs typeface="Calibri"/>
              </a:rPr>
              <a:t>Neighborhood </a:t>
            </a:r>
            <a:r>
              <a:rPr dirty="0" spc="-10" b="1">
                <a:solidFill>
                  <a:srgbClr val="FFC000"/>
                </a:solidFill>
                <a:latin typeface="Calibri"/>
                <a:cs typeface="Calibri"/>
              </a:rPr>
              <a:t>decay </a:t>
            </a:r>
            <a:r>
              <a:rPr dirty="0"/>
              <a:t>– lack of </a:t>
            </a:r>
            <a:r>
              <a:rPr dirty="0" spc="-15"/>
              <a:t>investment </a:t>
            </a:r>
            <a:r>
              <a:rPr dirty="0"/>
              <a:t>in</a:t>
            </a:r>
            <a:r>
              <a:rPr dirty="0" spc="-5"/>
              <a:t> </a:t>
            </a:r>
            <a:r>
              <a:rPr dirty="0" spc="-10"/>
              <a:t>mainte</a:t>
            </a:r>
          </a:p>
          <a:p>
            <a:pPr marL="184785">
              <a:lnSpc>
                <a:spcPts val="2160"/>
              </a:lnSpc>
            </a:pPr>
            <a:r>
              <a:rPr dirty="0" spc="-5"/>
              <a:t>low income areas needs</a:t>
            </a:r>
            <a:r>
              <a:rPr dirty="0" spc="5"/>
              <a:t> </a:t>
            </a:r>
            <a:r>
              <a:rPr dirty="0" spc="-15"/>
              <a:t>investment</a:t>
            </a:r>
          </a:p>
          <a:p>
            <a:pPr algn="just" marL="184785" marR="908050" indent="-172085">
              <a:lnSpc>
                <a:spcPct val="80000"/>
              </a:lnSpc>
              <a:spcBef>
                <a:spcPts val="79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pc="-5" b="1">
                <a:solidFill>
                  <a:srgbClr val="FFC000"/>
                </a:solidFill>
                <a:latin typeface="Calibri"/>
                <a:cs typeface="Calibri"/>
              </a:rPr>
              <a:t>Redlining </a:t>
            </a:r>
            <a:r>
              <a:rPr dirty="0"/>
              <a:t>– </a:t>
            </a:r>
            <a:r>
              <a:rPr dirty="0" spc="-5"/>
              <a:t>racial/financial </a:t>
            </a:r>
            <a:r>
              <a:rPr dirty="0" spc="-10"/>
              <a:t>profiling </a:t>
            </a:r>
            <a:r>
              <a:rPr dirty="0" spc="-5"/>
              <a:t>of </a:t>
            </a:r>
            <a:r>
              <a:rPr dirty="0" spc="-10"/>
              <a:t>homebuyers </a:t>
            </a:r>
            <a:r>
              <a:rPr dirty="0"/>
              <a:t>– </a:t>
            </a:r>
            <a:r>
              <a:rPr dirty="0" spc="-5"/>
              <a:t>nice </a:t>
            </a:r>
            <a:r>
              <a:rPr dirty="0" spc="-15"/>
              <a:t>word </a:t>
            </a:r>
            <a:r>
              <a:rPr dirty="0" spc="-20"/>
              <a:t>for  </a:t>
            </a:r>
            <a:r>
              <a:rPr dirty="0" spc="-5"/>
              <a:t>economic </a:t>
            </a:r>
            <a:r>
              <a:rPr dirty="0"/>
              <a:t>Racism. </a:t>
            </a:r>
            <a:r>
              <a:rPr dirty="0" spc="-5"/>
              <a:t>Contributes </a:t>
            </a:r>
            <a:r>
              <a:rPr dirty="0" spc="-15"/>
              <a:t>to </a:t>
            </a:r>
            <a:r>
              <a:rPr dirty="0" spc="-5"/>
              <a:t>economic decline by undermining  neighborhood</a:t>
            </a:r>
            <a:r>
              <a:rPr dirty="0" spc="-45"/>
              <a:t> </a:t>
            </a:r>
            <a:r>
              <a:rPr dirty="0" spc="-20"/>
              <a:t>stability.</a:t>
            </a:r>
          </a:p>
        </p:txBody>
      </p:sp>
      <p:sp>
        <p:nvSpPr>
          <p:cNvPr id="5" name="object 5"/>
          <p:cNvSpPr/>
          <p:nvPr/>
        </p:nvSpPr>
        <p:spPr>
          <a:xfrm>
            <a:off x="6196584" y="2702051"/>
            <a:ext cx="2770632" cy="1836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566028" y="6201867"/>
            <a:ext cx="29286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Figure </a:t>
            </a:r>
            <a:r>
              <a:rPr dirty="0" sz="1400" spc="-15" b="1">
                <a:latin typeface="Arial"/>
                <a:cs typeface="Arial"/>
              </a:rPr>
              <a:t>11.10 </a:t>
            </a:r>
            <a:r>
              <a:rPr dirty="0" sz="1400" spc="-10">
                <a:latin typeface="Arial"/>
                <a:cs typeface="Arial"/>
              </a:rPr>
              <a:t>Tragedy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Minneapolis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5" y="30480"/>
            <a:ext cx="8948928" cy="5501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34400" y="2781300"/>
            <a:ext cx="609599" cy="2674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821428" y="5561787"/>
            <a:ext cx="422275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Figure </a:t>
            </a:r>
            <a:r>
              <a:rPr dirty="0" sz="1600" spc="-25" b="1">
                <a:latin typeface="Arial"/>
                <a:cs typeface="Arial"/>
              </a:rPr>
              <a:t>11.9 </a:t>
            </a:r>
            <a:r>
              <a:rPr dirty="0" u="heavy" sz="16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Gentrification </a:t>
            </a:r>
            <a:r>
              <a:rPr dirty="0" sz="1600" spc="-5">
                <a:latin typeface="Arial"/>
                <a:cs typeface="Arial"/>
              </a:rPr>
              <a:t>in Philadelphia –  Elite economic class </a:t>
            </a:r>
            <a:r>
              <a:rPr dirty="0" sz="1600" spc="-10">
                <a:latin typeface="Arial"/>
                <a:cs typeface="Arial"/>
              </a:rPr>
              <a:t>enjoys </a:t>
            </a:r>
            <a:r>
              <a:rPr dirty="0" sz="1600" spc="-5">
                <a:latin typeface="Arial"/>
                <a:cs typeface="Arial"/>
              </a:rPr>
              <a:t>revitalization of  older core residences near the CBD &amp;  </a:t>
            </a:r>
            <a:r>
              <a:rPr dirty="0" sz="1600" spc="-10">
                <a:latin typeface="Arial"/>
                <a:cs typeface="Arial"/>
              </a:rPr>
              <a:t>Downtown </a:t>
            </a:r>
            <a:r>
              <a:rPr dirty="0" sz="1600" spc="-5">
                <a:latin typeface="Arial"/>
                <a:cs typeface="Arial"/>
              </a:rPr>
              <a:t>of American cities. Controversial for  displacing </a:t>
            </a:r>
            <a:r>
              <a:rPr dirty="0" sz="1600" spc="-10">
                <a:latin typeface="Arial"/>
                <a:cs typeface="Arial"/>
              </a:rPr>
              <a:t>lower </a:t>
            </a:r>
            <a:r>
              <a:rPr dirty="0" sz="1600" spc="-5">
                <a:latin typeface="Arial"/>
                <a:cs typeface="Arial"/>
              </a:rPr>
              <a:t>income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residents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099" y="5560263"/>
            <a:ext cx="3943985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Figure </a:t>
            </a:r>
            <a:r>
              <a:rPr dirty="0" sz="1400" spc="-20" b="1">
                <a:solidFill>
                  <a:srgbClr val="FFC000"/>
                </a:solidFill>
                <a:latin typeface="Arial"/>
                <a:cs typeface="Arial"/>
              </a:rPr>
              <a:t>11.8 </a:t>
            </a: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Metroburban landscapes </a:t>
            </a:r>
            <a:r>
              <a:rPr dirty="0" sz="1400">
                <a:latin typeface="Arial"/>
                <a:cs typeface="Arial"/>
              </a:rPr>
              <a:t>– merging  of urban centers </a:t>
            </a:r>
            <a:r>
              <a:rPr dirty="0" sz="1400" spc="-5">
                <a:latin typeface="Arial"/>
                <a:cs typeface="Arial"/>
              </a:rPr>
              <a:t>with </a:t>
            </a:r>
            <a:r>
              <a:rPr dirty="0" sz="1400">
                <a:latin typeface="Arial"/>
                <a:cs typeface="Arial"/>
              </a:rPr>
              <a:t>edge cities of residences,  retail centers, &amp; business parks. </a:t>
            </a:r>
            <a:r>
              <a:rPr dirty="0" sz="1400" spc="-5">
                <a:latin typeface="Arial"/>
                <a:cs typeface="Arial"/>
              </a:rPr>
              <a:t>Commute times  </a:t>
            </a:r>
            <a:r>
              <a:rPr dirty="0" sz="1400">
                <a:latin typeface="Arial"/>
                <a:cs typeface="Arial"/>
              </a:rPr>
              <a:t>are </a:t>
            </a:r>
            <a:r>
              <a:rPr dirty="0" sz="1400" spc="-5">
                <a:latin typeface="Arial"/>
                <a:cs typeface="Arial"/>
              </a:rPr>
              <a:t>extended </a:t>
            </a:r>
            <a:r>
              <a:rPr dirty="0" sz="1400">
                <a:latin typeface="Arial"/>
                <a:cs typeface="Arial"/>
              </a:rPr>
              <a:t>but </a:t>
            </a:r>
            <a:r>
              <a:rPr dirty="0" sz="1400" spc="-5">
                <a:latin typeface="Arial"/>
                <a:cs typeface="Arial"/>
              </a:rPr>
              <a:t>over time </a:t>
            </a:r>
            <a:r>
              <a:rPr dirty="0" sz="1400">
                <a:latin typeface="Arial"/>
                <a:cs typeface="Arial"/>
              </a:rPr>
              <a:t>the regions merge</a:t>
            </a:r>
            <a:r>
              <a:rPr dirty="0" sz="1400" spc="-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into  </a:t>
            </a:r>
            <a:r>
              <a:rPr dirty="0" sz="1400" spc="-5">
                <a:latin typeface="Arial"/>
                <a:cs typeface="Arial"/>
              </a:rPr>
              <a:t>interconnected </a:t>
            </a:r>
            <a:r>
              <a:rPr dirty="0" sz="1400">
                <a:latin typeface="Arial"/>
                <a:cs typeface="Arial"/>
              </a:rPr>
              <a:t>metro-urban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areas.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4540" y="280796"/>
            <a:ext cx="336613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Spatial</a:t>
            </a:r>
            <a:r>
              <a:rPr dirty="0" spc="-55"/>
              <a:t> </a:t>
            </a:r>
            <a:r>
              <a:rPr dirty="0" spc="-20"/>
              <a:t>Organization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6026" y="2971864"/>
            <a:ext cx="204343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5">
                <a:latin typeface="Arial"/>
                <a:cs typeface="Arial"/>
              </a:rPr>
              <a:t>[Insert Figure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10.23]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47259" y="1283208"/>
            <a:ext cx="4115178" cy="272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6836" y="456691"/>
            <a:ext cx="437134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World </a:t>
            </a:r>
            <a:r>
              <a:rPr dirty="0" spc="-10"/>
              <a:t>Urbanization</a:t>
            </a:r>
            <a:r>
              <a:rPr dirty="0" spc="-5"/>
              <a:t> </a:t>
            </a:r>
            <a:r>
              <a:rPr dirty="0" spc="-75"/>
              <a:t>Today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2075" y="1020291"/>
            <a:ext cx="7895590" cy="493331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10" b="1">
                <a:solidFill>
                  <a:srgbClr val="FFC000"/>
                </a:solidFill>
                <a:latin typeface="Calibri"/>
                <a:cs typeface="Calibri"/>
              </a:rPr>
              <a:t>Over-urbanization</a:t>
            </a:r>
            <a:endParaRPr sz="3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600" spc="-10">
                <a:latin typeface="Calibri"/>
                <a:cs typeface="Calibri"/>
              </a:rPr>
              <a:t>Squatter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settlements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 b="1">
                <a:latin typeface="Calibri"/>
                <a:cs typeface="Calibri"/>
              </a:rPr>
              <a:t>Megacities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600" spc="-30">
                <a:latin typeface="Calibri"/>
                <a:cs typeface="Calibri"/>
              </a:rPr>
              <a:t>Very </a:t>
            </a:r>
            <a:r>
              <a:rPr dirty="0" sz="2600" spc="-15">
                <a:latin typeface="Calibri"/>
                <a:cs typeface="Calibri"/>
              </a:rPr>
              <a:t>large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cities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600" spc="-10">
                <a:latin typeface="Calibri"/>
                <a:cs typeface="Calibri"/>
              </a:rPr>
              <a:t>characterized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by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600" spc="-5">
                <a:latin typeface="Calibri"/>
                <a:cs typeface="Calibri"/>
              </a:rPr>
              <a:t>both </a:t>
            </a:r>
            <a:r>
              <a:rPr dirty="0" sz="2600" b="1" i="1">
                <a:latin typeface="Calibri-BoldItalic"/>
                <a:cs typeface="Calibri-BoldItalic"/>
              </a:rPr>
              <a:t>primacy </a:t>
            </a:r>
            <a:r>
              <a:rPr dirty="0" sz="2600" b="1">
                <a:latin typeface="Calibri"/>
                <a:cs typeface="Calibri"/>
              </a:rPr>
              <a:t>&amp; a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600" spc="-5" b="1">
                <a:latin typeface="Calibri"/>
                <a:cs typeface="Calibri"/>
              </a:rPr>
              <a:t>high </a:t>
            </a:r>
            <a:r>
              <a:rPr dirty="0" sz="2600" spc="-10" b="1">
                <a:latin typeface="Calibri"/>
                <a:cs typeface="Calibri"/>
              </a:rPr>
              <a:t>degree </a:t>
            </a:r>
            <a:r>
              <a:rPr dirty="0" sz="2600" b="1">
                <a:latin typeface="Calibri"/>
                <a:cs typeface="Calibri"/>
              </a:rPr>
              <a:t>of</a:t>
            </a:r>
            <a:r>
              <a:rPr dirty="0" sz="2600" spc="25" b="1">
                <a:latin typeface="Calibri"/>
                <a:cs typeface="Calibri"/>
              </a:rPr>
              <a:t> </a:t>
            </a:r>
            <a:r>
              <a:rPr dirty="0" sz="2600" spc="-10" b="1" i="1">
                <a:latin typeface="Calibri-BoldItalic"/>
                <a:cs typeface="Calibri-BoldItalic"/>
              </a:rPr>
              <a:t>centrality</a:t>
            </a:r>
            <a:endParaRPr sz="2600">
              <a:latin typeface="Calibri-BoldItalic"/>
              <a:cs typeface="Calibri-BoldItalic"/>
            </a:endParaRPr>
          </a:p>
          <a:p>
            <a:pPr marL="184785" marR="5080" indent="-172085">
              <a:lnSpc>
                <a:spcPct val="90300"/>
              </a:lnSpc>
              <a:spcBef>
                <a:spcPts val="7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5" b="1">
                <a:solidFill>
                  <a:srgbClr val="FFC000"/>
                </a:solidFill>
                <a:latin typeface="Calibri"/>
                <a:cs typeface="Calibri"/>
              </a:rPr>
              <a:t>Informal </a:t>
            </a:r>
            <a:r>
              <a:rPr dirty="0" sz="2800" spc="-5" b="1">
                <a:solidFill>
                  <a:srgbClr val="FFC000"/>
                </a:solidFill>
                <a:latin typeface="Calibri"/>
                <a:cs typeface="Calibri"/>
              </a:rPr>
              <a:t>sector </a:t>
            </a:r>
            <a:r>
              <a:rPr dirty="0" sz="2800" spc="-5">
                <a:solidFill>
                  <a:srgbClr val="FFC000"/>
                </a:solidFill>
                <a:latin typeface="Calibri"/>
                <a:cs typeface="Calibri"/>
              </a:rPr>
              <a:t>of the </a:t>
            </a:r>
            <a:r>
              <a:rPr dirty="0" sz="2800" spc="-40">
                <a:solidFill>
                  <a:srgbClr val="FFC000"/>
                </a:solidFill>
                <a:latin typeface="Calibri"/>
                <a:cs typeface="Calibri"/>
              </a:rPr>
              <a:t>economy</a:t>
            </a:r>
            <a:r>
              <a:rPr dirty="0" sz="2800" spc="-40">
                <a:solidFill>
                  <a:srgbClr val="538235"/>
                </a:solidFill>
                <a:latin typeface="Calibri"/>
                <a:cs typeface="Calibri"/>
              </a:rPr>
              <a:t>, </a:t>
            </a:r>
            <a:r>
              <a:rPr dirty="0" sz="2600">
                <a:latin typeface="Calibri"/>
                <a:cs typeface="Calibri"/>
              </a:rPr>
              <a:t>activities </a:t>
            </a:r>
            <a:r>
              <a:rPr dirty="0" sz="2600" spc="-15">
                <a:latin typeface="Calibri"/>
                <a:cs typeface="Calibri"/>
              </a:rPr>
              <a:t>off </a:t>
            </a:r>
            <a:r>
              <a:rPr dirty="0" sz="2600" spc="-10">
                <a:latin typeface="Calibri"/>
                <a:cs typeface="Calibri"/>
              </a:rPr>
              <a:t>official  </a:t>
            </a:r>
            <a:r>
              <a:rPr dirty="0" sz="2600" spc="-15">
                <a:latin typeface="Calibri"/>
                <a:cs typeface="Calibri"/>
              </a:rPr>
              <a:t>records </a:t>
            </a:r>
            <a:r>
              <a:rPr dirty="0" sz="2600">
                <a:latin typeface="Calibri"/>
                <a:cs typeface="Calibri"/>
              </a:rPr>
              <a:t>&amp; </a:t>
            </a:r>
            <a:r>
              <a:rPr dirty="0" sz="2600" spc="-5">
                <a:latin typeface="Calibri"/>
                <a:cs typeface="Calibri"/>
              </a:rPr>
              <a:t>not subject </a:t>
            </a:r>
            <a:r>
              <a:rPr dirty="0" sz="2600" spc="-10">
                <a:latin typeface="Calibri"/>
                <a:cs typeface="Calibri"/>
              </a:rPr>
              <a:t>to </a:t>
            </a:r>
            <a:r>
              <a:rPr dirty="0" sz="2600" spc="-15">
                <a:latin typeface="Calibri"/>
                <a:cs typeface="Calibri"/>
              </a:rPr>
              <a:t>formal </a:t>
            </a:r>
            <a:r>
              <a:rPr dirty="0" sz="2600" spc="-5">
                <a:latin typeface="Calibri"/>
                <a:cs typeface="Calibri"/>
              </a:rPr>
              <a:t>regulation, </a:t>
            </a:r>
            <a:r>
              <a:rPr dirty="0" sz="2600" spc="-25">
                <a:latin typeface="Calibri"/>
                <a:cs typeface="Calibri"/>
              </a:rPr>
              <a:t>“getting </a:t>
            </a:r>
            <a:r>
              <a:rPr dirty="0" sz="2600" spc="-45">
                <a:latin typeface="Calibri"/>
                <a:cs typeface="Calibri"/>
              </a:rPr>
              <a:t>paid”,  </a:t>
            </a:r>
            <a:r>
              <a:rPr dirty="0" sz="2600">
                <a:latin typeface="Calibri"/>
                <a:cs typeface="Calibri"/>
              </a:rPr>
              <a:t>also </a:t>
            </a:r>
            <a:r>
              <a:rPr dirty="0" sz="2600" spc="-15">
                <a:latin typeface="Calibri"/>
                <a:cs typeface="Calibri"/>
              </a:rPr>
              <a:t>centers </a:t>
            </a:r>
            <a:r>
              <a:rPr dirty="0" sz="2600" spc="-5">
                <a:latin typeface="Calibri"/>
                <a:cs typeface="Calibri"/>
              </a:rPr>
              <a:t>of </a:t>
            </a:r>
            <a:r>
              <a:rPr dirty="0" sz="2600" spc="-5" i="1">
                <a:latin typeface="Calibri"/>
                <a:cs typeface="Calibri"/>
              </a:rPr>
              <a:t>self-help </a:t>
            </a:r>
            <a:r>
              <a:rPr dirty="0" sz="2600" spc="-10">
                <a:latin typeface="Calibri"/>
                <a:cs typeface="Calibri"/>
              </a:rPr>
              <a:t>networks </a:t>
            </a:r>
            <a:r>
              <a:rPr dirty="0" sz="2600">
                <a:latin typeface="Calibri"/>
                <a:cs typeface="Calibri"/>
              </a:rPr>
              <a:t>&amp; </a:t>
            </a:r>
            <a:r>
              <a:rPr dirty="0" sz="2600" spc="-5" i="1">
                <a:latin typeface="Calibri"/>
                <a:cs typeface="Calibri"/>
              </a:rPr>
              <a:t>community  </a:t>
            </a:r>
            <a:r>
              <a:rPr dirty="0" sz="2600" spc="-15">
                <a:latin typeface="Calibri"/>
                <a:cs typeface="Calibri"/>
              </a:rPr>
              <a:t>organization. </a:t>
            </a:r>
            <a:r>
              <a:rPr dirty="0" sz="2600" b="1">
                <a:solidFill>
                  <a:srgbClr val="FFC000"/>
                </a:solidFill>
                <a:latin typeface="Calibri"/>
                <a:cs typeface="Calibri"/>
              </a:rPr>
              <a:t>Serves </a:t>
            </a:r>
            <a:r>
              <a:rPr dirty="0" sz="2600" spc="-5" b="1">
                <a:solidFill>
                  <a:srgbClr val="FFC000"/>
                </a:solidFill>
                <a:latin typeface="Calibri"/>
                <a:cs typeface="Calibri"/>
              </a:rPr>
              <a:t>the city</a:t>
            </a:r>
            <a:r>
              <a:rPr dirty="0" sz="2600" spc="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C000"/>
                </a:solidFill>
                <a:latin typeface="Calibri"/>
                <a:cs typeface="Calibri"/>
              </a:rPr>
              <a:t>core.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1811" y="6428943"/>
            <a:ext cx="4942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Figure </a:t>
            </a:r>
            <a:r>
              <a:rPr dirty="0" sz="1400" b="1">
                <a:latin typeface="Arial"/>
                <a:cs typeface="Arial"/>
              </a:rPr>
              <a:t>10.20 </a:t>
            </a:r>
            <a:r>
              <a:rPr dirty="0" sz="1400">
                <a:latin typeface="Arial"/>
                <a:cs typeface="Arial"/>
              </a:rPr>
              <a:t>Slum housing in Nairobi, </a:t>
            </a:r>
            <a:r>
              <a:rPr dirty="0" sz="1400" spc="-5">
                <a:latin typeface="Arial"/>
                <a:cs typeface="Arial"/>
              </a:rPr>
              <a:t>Kenya, </a:t>
            </a:r>
            <a:r>
              <a:rPr dirty="0" sz="1400">
                <a:latin typeface="Arial"/>
                <a:cs typeface="Arial"/>
              </a:rPr>
              <a:t>a peripheral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city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1205"/>
            <a:ext cx="63442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Global </a:t>
            </a:r>
            <a:r>
              <a:rPr dirty="0" sz="3600" spc="-15"/>
              <a:t>trend </a:t>
            </a:r>
            <a:r>
              <a:rPr dirty="0" sz="3600" spc="-25"/>
              <a:t>towards</a:t>
            </a:r>
            <a:r>
              <a:rPr dirty="0" sz="3600" spc="45"/>
              <a:t> </a:t>
            </a:r>
            <a:r>
              <a:rPr dirty="0" sz="3600" spc="-15"/>
              <a:t>Urbanization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348485"/>
            <a:ext cx="7838440" cy="376174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84785" marR="1010285" indent="-17208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 b="1">
                <a:solidFill>
                  <a:srgbClr val="171717"/>
                </a:solidFill>
                <a:latin typeface="Calibri"/>
                <a:cs typeface="Calibri"/>
              </a:rPr>
              <a:t>Populations concentrating </a:t>
            </a:r>
            <a:r>
              <a:rPr dirty="0" sz="2400" spc="-5" b="1">
                <a:solidFill>
                  <a:srgbClr val="171717"/>
                </a:solidFill>
                <a:latin typeface="Calibri"/>
                <a:cs typeface="Calibri"/>
              </a:rPr>
              <a:t>in cities </a:t>
            </a:r>
            <a:r>
              <a:rPr dirty="0" sz="2400">
                <a:solidFill>
                  <a:srgbClr val="171717"/>
                </a:solidFill>
                <a:latin typeface="Calibri"/>
                <a:cs typeface="Calibri"/>
              </a:rPr>
              <a:t>is </a:t>
            </a:r>
            <a:r>
              <a:rPr dirty="0" sz="2400" spc="-10">
                <a:solidFill>
                  <a:srgbClr val="171717"/>
                </a:solidFill>
                <a:latin typeface="Calibri"/>
                <a:cs typeface="Calibri"/>
              </a:rPr>
              <a:t>one </a:t>
            </a:r>
            <a:r>
              <a:rPr dirty="0" sz="2400" spc="-5">
                <a:solidFill>
                  <a:srgbClr val="171717"/>
                </a:solidFill>
                <a:latin typeface="Calibri"/>
                <a:cs typeface="Calibri"/>
              </a:rPr>
              <a:t>of </a:t>
            </a:r>
            <a:r>
              <a:rPr dirty="0" sz="2400">
                <a:solidFill>
                  <a:srgbClr val="171717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171717"/>
                </a:solidFill>
                <a:latin typeface="Calibri"/>
                <a:cs typeface="Calibri"/>
              </a:rPr>
              <a:t>most  </a:t>
            </a:r>
            <a:r>
              <a:rPr dirty="0" sz="2400" spc="-5">
                <a:solidFill>
                  <a:srgbClr val="171717"/>
                </a:solidFill>
                <a:latin typeface="Calibri"/>
                <a:cs typeface="Calibri"/>
              </a:rPr>
              <a:t>important global </a:t>
            </a:r>
            <a:r>
              <a:rPr dirty="0" sz="2400" spc="-10">
                <a:solidFill>
                  <a:srgbClr val="171717"/>
                </a:solidFill>
                <a:latin typeface="Calibri"/>
                <a:cs typeface="Calibri"/>
              </a:rPr>
              <a:t>geographic </a:t>
            </a:r>
            <a:r>
              <a:rPr dirty="0" sz="2400" spc="-5">
                <a:solidFill>
                  <a:srgbClr val="171717"/>
                </a:solidFill>
                <a:latin typeface="Calibri"/>
                <a:cs typeface="Calibri"/>
              </a:rPr>
              <a:t>phenomena</a:t>
            </a:r>
            <a:r>
              <a:rPr dirty="0" sz="2400" spc="-45">
                <a:solidFill>
                  <a:srgbClr val="171717"/>
                </a:solidFill>
                <a:latin typeface="Calibri"/>
                <a:cs typeface="Calibri"/>
              </a:rPr>
              <a:t> today.</a:t>
            </a:r>
            <a:endParaRPr sz="2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50%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World’s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Population lives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4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Cities</a:t>
            </a:r>
            <a:endParaRPr sz="2400">
              <a:latin typeface="Calibri"/>
              <a:cs typeface="Calibri"/>
            </a:endParaRPr>
          </a:p>
          <a:p>
            <a:pPr marL="184785" marR="5080" indent="-172085">
              <a:lnSpc>
                <a:spcPct val="90000"/>
              </a:lnSpc>
              <a:spcBef>
                <a:spcPts val="8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 b="1">
                <a:solidFill>
                  <a:srgbClr val="171717"/>
                </a:solidFill>
                <a:latin typeface="Calibri"/>
                <a:cs typeface="Calibri"/>
              </a:rPr>
              <a:t>United </a:t>
            </a:r>
            <a:r>
              <a:rPr dirty="0" sz="2400" spc="-5" b="1">
                <a:solidFill>
                  <a:srgbClr val="171717"/>
                </a:solidFill>
                <a:latin typeface="Calibri"/>
                <a:cs typeface="Calibri"/>
              </a:rPr>
              <a:t>Nations </a:t>
            </a:r>
            <a:r>
              <a:rPr dirty="0" sz="2400" spc="-15" b="1">
                <a:solidFill>
                  <a:srgbClr val="171717"/>
                </a:solidFill>
                <a:latin typeface="Calibri"/>
                <a:cs typeface="Calibri"/>
              </a:rPr>
              <a:t>Center for </a:t>
            </a:r>
            <a:r>
              <a:rPr dirty="0" sz="2400" b="1">
                <a:solidFill>
                  <a:srgbClr val="171717"/>
                </a:solidFill>
                <a:latin typeface="Calibri"/>
                <a:cs typeface="Calibri"/>
              </a:rPr>
              <a:t>Human </a:t>
            </a:r>
            <a:r>
              <a:rPr dirty="0" sz="2400" spc="-10" b="1">
                <a:solidFill>
                  <a:srgbClr val="171717"/>
                </a:solidFill>
                <a:latin typeface="Calibri"/>
                <a:cs typeface="Calibri"/>
              </a:rPr>
              <a:t>Settlements </a:t>
            </a:r>
            <a:r>
              <a:rPr dirty="0" sz="2400" spc="-10">
                <a:solidFill>
                  <a:srgbClr val="171717"/>
                </a:solidFill>
                <a:latin typeface="Calibri"/>
                <a:cs typeface="Calibri"/>
              </a:rPr>
              <a:t>notes that </a:t>
            </a:r>
            <a:r>
              <a:rPr dirty="0" sz="2400" spc="-5">
                <a:solidFill>
                  <a:srgbClr val="171717"/>
                </a:solidFill>
                <a:latin typeface="Calibri"/>
                <a:cs typeface="Calibri"/>
              </a:rPr>
              <a:t>th</a:t>
            </a:r>
            <a:r>
              <a:rPr dirty="0" sz="2400" spc="-5">
                <a:latin typeface="Calibri"/>
                <a:cs typeface="Calibri"/>
              </a:rPr>
              <a:t>e  </a:t>
            </a:r>
            <a:r>
              <a:rPr dirty="0" sz="2400" spc="-5" i="1">
                <a:latin typeface="Calibri"/>
                <a:cs typeface="Calibri"/>
              </a:rPr>
              <a:t>growth </a:t>
            </a:r>
            <a:r>
              <a:rPr dirty="0" sz="2400" i="1">
                <a:latin typeface="Calibri"/>
                <a:cs typeface="Calibri"/>
              </a:rPr>
              <a:t>of </a:t>
            </a:r>
            <a:r>
              <a:rPr dirty="0" sz="2400" spc="-5" i="1">
                <a:latin typeface="Calibri"/>
                <a:cs typeface="Calibri"/>
              </a:rPr>
              <a:t>cities </a:t>
            </a:r>
            <a:r>
              <a:rPr dirty="0" sz="2400" i="1">
                <a:latin typeface="Calibri"/>
                <a:cs typeface="Calibri"/>
              </a:rPr>
              <a:t>&amp; </a:t>
            </a:r>
            <a:r>
              <a:rPr dirty="0" sz="2400" spc="-10" i="1">
                <a:latin typeface="Calibri"/>
                <a:cs typeface="Calibri"/>
              </a:rPr>
              <a:t>urbanization </a:t>
            </a:r>
            <a:r>
              <a:rPr dirty="0" sz="2400" spc="-5" i="1">
                <a:latin typeface="Calibri"/>
                <a:cs typeface="Calibri"/>
              </a:rPr>
              <a:t>of </a:t>
            </a:r>
            <a:r>
              <a:rPr dirty="0" sz="2400" i="1">
                <a:latin typeface="Calibri"/>
                <a:cs typeface="Calibri"/>
              </a:rPr>
              <a:t>rural </a:t>
            </a:r>
            <a:r>
              <a:rPr dirty="0" sz="2400" spc="-5" i="1">
                <a:latin typeface="Calibri"/>
                <a:cs typeface="Calibri"/>
              </a:rPr>
              <a:t>areas are now  irreversible </a:t>
            </a:r>
            <a:r>
              <a:rPr dirty="0" sz="2400" spc="-5">
                <a:latin typeface="Calibri"/>
                <a:cs typeface="Calibri"/>
              </a:rPr>
              <a:t>due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">
                <a:latin typeface="Calibri"/>
                <a:cs typeface="Calibri"/>
              </a:rPr>
              <a:t>global shift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10">
                <a:latin typeface="Calibri"/>
                <a:cs typeface="Calibri"/>
              </a:rPr>
              <a:t>technological, </a:t>
            </a:r>
            <a:r>
              <a:rPr dirty="0" sz="2400" spc="-5">
                <a:latin typeface="Calibri"/>
                <a:cs typeface="Calibri"/>
              </a:rPr>
              <a:t>industrial, </a:t>
            </a:r>
            <a:r>
              <a:rPr dirty="0" sz="2400">
                <a:latin typeface="Calibri"/>
                <a:cs typeface="Calibri"/>
              </a:rPr>
              <a:t>&amp;  service-based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economies.</a:t>
            </a:r>
            <a:endParaRPr sz="2400">
              <a:latin typeface="Calibri"/>
              <a:cs typeface="Calibri"/>
            </a:endParaRPr>
          </a:p>
          <a:p>
            <a:pPr marL="184785" marR="143510" indent="-172085">
              <a:lnSpc>
                <a:spcPts val="2590"/>
              </a:lnSpc>
              <a:spcBef>
                <a:spcPts val="8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5" b="1">
                <a:solidFill>
                  <a:srgbClr val="1F4E79"/>
                </a:solidFill>
                <a:latin typeface="Calibri"/>
                <a:cs typeface="Calibri"/>
              </a:rPr>
              <a:t>North America </a:t>
            </a:r>
            <a:r>
              <a:rPr dirty="0" sz="2400" b="1">
                <a:solidFill>
                  <a:srgbClr val="1F4E79"/>
                </a:solidFill>
                <a:latin typeface="Calibri"/>
                <a:cs typeface="Calibri"/>
              </a:rPr>
              <a:t>has </a:t>
            </a:r>
            <a:r>
              <a:rPr dirty="0" sz="2400" spc="-10" b="1">
                <a:solidFill>
                  <a:srgbClr val="1F4E79"/>
                </a:solidFill>
                <a:latin typeface="Calibri"/>
                <a:cs typeface="Calibri"/>
              </a:rPr>
              <a:t>highest </a:t>
            </a:r>
            <a:r>
              <a:rPr dirty="0" sz="2400" spc="-15" b="1">
                <a:solidFill>
                  <a:srgbClr val="1F4E79"/>
                </a:solidFill>
                <a:latin typeface="Calibri"/>
                <a:cs typeface="Calibri"/>
              </a:rPr>
              <a:t>concentration </a:t>
            </a:r>
            <a:r>
              <a:rPr dirty="0" sz="2400" b="1">
                <a:solidFill>
                  <a:srgbClr val="1F4E79"/>
                </a:solidFill>
                <a:latin typeface="Calibri"/>
                <a:cs typeface="Calibri"/>
              </a:rPr>
              <a:t>of people </a:t>
            </a:r>
            <a:r>
              <a:rPr dirty="0" sz="2400" spc="-5" b="1">
                <a:solidFill>
                  <a:srgbClr val="1F4E79"/>
                </a:solidFill>
                <a:latin typeface="Calibri"/>
                <a:cs typeface="Calibri"/>
              </a:rPr>
              <a:t>living </a:t>
            </a:r>
            <a:r>
              <a:rPr dirty="0" sz="2400" b="1">
                <a:solidFill>
                  <a:srgbClr val="1F4E79"/>
                </a:solidFill>
                <a:latin typeface="Calibri"/>
                <a:cs typeface="Calibri"/>
              </a:rPr>
              <a:t>in  </a:t>
            </a:r>
            <a:r>
              <a:rPr dirty="0" sz="2400" spc="-5" b="1">
                <a:solidFill>
                  <a:srgbClr val="1F4E79"/>
                </a:solidFill>
                <a:latin typeface="Calibri"/>
                <a:cs typeface="Calibri"/>
              </a:rPr>
              <a:t>cities, &gt;50%</a:t>
            </a:r>
            <a:endParaRPr sz="24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5" b="1">
                <a:solidFill>
                  <a:srgbClr val="843B0C"/>
                </a:solidFill>
                <a:latin typeface="Calibri"/>
                <a:cs typeface="Calibri"/>
              </a:rPr>
              <a:t>African </a:t>
            </a:r>
            <a:r>
              <a:rPr dirty="0" sz="2400" spc="-10" b="1">
                <a:solidFill>
                  <a:srgbClr val="843B0C"/>
                </a:solidFill>
                <a:latin typeface="Calibri"/>
                <a:cs typeface="Calibri"/>
              </a:rPr>
              <a:t>continent </a:t>
            </a:r>
            <a:r>
              <a:rPr dirty="0" sz="2400" b="1">
                <a:solidFill>
                  <a:srgbClr val="843B0C"/>
                </a:solidFill>
                <a:latin typeface="Calibri"/>
                <a:cs typeface="Calibri"/>
              </a:rPr>
              <a:t>is </a:t>
            </a:r>
            <a:r>
              <a:rPr dirty="0" sz="2400" spc="-15" b="1">
                <a:solidFill>
                  <a:srgbClr val="843B0C"/>
                </a:solidFill>
                <a:latin typeface="Calibri"/>
                <a:cs typeface="Calibri"/>
              </a:rPr>
              <a:t>largest </a:t>
            </a:r>
            <a:r>
              <a:rPr dirty="0" sz="2400" spc="-5" b="1">
                <a:solidFill>
                  <a:srgbClr val="843B0C"/>
                </a:solidFill>
                <a:latin typeface="Calibri"/>
                <a:cs typeface="Calibri"/>
              </a:rPr>
              <a:t>urbanizing </a:t>
            </a:r>
            <a:r>
              <a:rPr dirty="0" sz="2400" spc="-10" b="1">
                <a:solidFill>
                  <a:srgbClr val="843B0C"/>
                </a:solidFill>
                <a:latin typeface="Calibri"/>
                <a:cs typeface="Calibri"/>
              </a:rPr>
              <a:t>world</a:t>
            </a:r>
            <a:r>
              <a:rPr dirty="0" sz="2400" spc="-5" b="1">
                <a:solidFill>
                  <a:srgbClr val="843B0C"/>
                </a:solidFill>
                <a:latin typeface="Calibri"/>
                <a:cs typeface="Calibri"/>
              </a:rPr>
              <a:t> region.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593" y="314071"/>
            <a:ext cx="3373754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Urban </a:t>
            </a:r>
            <a:r>
              <a:rPr dirty="0" sz="3000" spc="-15"/>
              <a:t>History </a:t>
            </a:r>
            <a:r>
              <a:rPr dirty="0" sz="3000"/>
              <a:t>&amp;</a:t>
            </a:r>
            <a:r>
              <a:rPr dirty="0" sz="3000" spc="-30"/>
              <a:t> </a:t>
            </a:r>
            <a:r>
              <a:rPr dirty="0" sz="3000" spc="-20"/>
              <a:t>Form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5506211" y="0"/>
            <a:ext cx="3637787" cy="4201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81800" y="3404614"/>
            <a:ext cx="2362198" cy="3424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88340" y="1127252"/>
            <a:ext cx="5019675" cy="525018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Urbanization</a:t>
            </a:r>
            <a:endParaRPr sz="2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5">
                <a:latin typeface="Calibri"/>
                <a:cs typeface="Calibri"/>
              </a:rPr>
              <a:t>Related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concepts:</a:t>
            </a:r>
            <a:endParaRPr sz="2800">
              <a:latin typeface="Calibri"/>
              <a:cs typeface="Calibri"/>
            </a:endParaRPr>
          </a:p>
          <a:p>
            <a:pPr lvl="1" marL="527685" indent="-172085">
              <a:lnSpc>
                <a:spcPct val="100000"/>
              </a:lnSpc>
              <a:spcBef>
                <a:spcPts val="140"/>
              </a:spcBef>
              <a:buClr>
                <a:srgbClr val="44536A"/>
              </a:buClr>
              <a:buFont typeface="Arial"/>
              <a:buChar char="•"/>
              <a:tabLst>
                <a:tab pos="528320" algn="l"/>
              </a:tabLst>
            </a:pPr>
            <a:r>
              <a:rPr dirty="0" sz="2400" spc="-15" b="1">
                <a:latin typeface="Calibri"/>
                <a:cs typeface="Calibri"/>
              </a:rPr>
              <a:t>Primate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city</a:t>
            </a:r>
            <a:endParaRPr sz="2400">
              <a:latin typeface="Calibri"/>
              <a:cs typeface="Calibri"/>
            </a:endParaRPr>
          </a:p>
          <a:p>
            <a:pPr lvl="1" marL="527685" indent="-172085">
              <a:lnSpc>
                <a:spcPct val="100000"/>
              </a:lnSpc>
              <a:spcBef>
                <a:spcPts val="120"/>
              </a:spcBef>
              <a:buClr>
                <a:srgbClr val="44536A"/>
              </a:buClr>
              <a:buFont typeface="Arial"/>
              <a:buChar char="•"/>
              <a:tabLst>
                <a:tab pos="528320" algn="l"/>
              </a:tabLst>
            </a:pPr>
            <a:r>
              <a:rPr dirty="0" sz="2400" spc="-5" b="1">
                <a:latin typeface="Calibri"/>
                <a:cs typeface="Calibri"/>
              </a:rPr>
              <a:t>Metropolis</a:t>
            </a:r>
            <a:endParaRPr sz="2400">
              <a:latin typeface="Calibri"/>
              <a:cs typeface="Calibri"/>
            </a:endParaRPr>
          </a:p>
          <a:p>
            <a:pPr lvl="1" marL="527685" indent="-172085">
              <a:lnSpc>
                <a:spcPct val="100000"/>
              </a:lnSpc>
              <a:spcBef>
                <a:spcPts val="110"/>
              </a:spcBef>
              <a:buClr>
                <a:srgbClr val="44536A"/>
              </a:buClr>
              <a:buFont typeface="Arial"/>
              <a:buChar char="•"/>
              <a:tabLst>
                <a:tab pos="528320" algn="l"/>
              </a:tabLst>
            </a:pPr>
            <a:r>
              <a:rPr dirty="0" sz="2400" spc="-5" b="1">
                <a:latin typeface="Calibri"/>
                <a:cs typeface="Calibri"/>
              </a:rPr>
              <a:t>CBD</a:t>
            </a:r>
            <a:r>
              <a:rPr dirty="0" sz="2400" spc="-5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lvl="1" marL="527685" indent="-172085">
              <a:lnSpc>
                <a:spcPct val="100000"/>
              </a:lnSpc>
              <a:spcBef>
                <a:spcPts val="105"/>
              </a:spcBef>
              <a:buClr>
                <a:srgbClr val="44536A"/>
              </a:buClr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Central </a:t>
            </a:r>
            <a:r>
              <a:rPr dirty="0" sz="2400">
                <a:latin typeface="Calibri"/>
                <a:cs typeface="Calibri"/>
              </a:rPr>
              <a:t>Business </a:t>
            </a:r>
            <a:r>
              <a:rPr dirty="0" sz="2400" spc="-5">
                <a:latin typeface="Calibri"/>
                <a:cs typeface="Calibri"/>
              </a:rPr>
              <a:t>Districts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contain:</a:t>
            </a:r>
            <a:endParaRPr sz="2400">
              <a:latin typeface="Calibri"/>
              <a:cs typeface="Calibri"/>
            </a:endParaRPr>
          </a:p>
          <a:p>
            <a:pPr lvl="1" marL="527685" indent="-172085">
              <a:lnSpc>
                <a:spcPct val="100000"/>
              </a:lnSpc>
              <a:spcBef>
                <a:spcPts val="125"/>
              </a:spcBef>
              <a:buClr>
                <a:srgbClr val="44536A"/>
              </a:buClr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Center </a:t>
            </a:r>
            <a:r>
              <a:rPr dirty="0" sz="2400" spc="-5">
                <a:latin typeface="Calibri"/>
                <a:cs typeface="Calibri"/>
              </a:rPr>
              <a:t>of Finance, Govt.,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Courts,</a:t>
            </a:r>
            <a:endParaRPr sz="2400">
              <a:latin typeface="Calibri"/>
              <a:cs typeface="Calibri"/>
            </a:endParaRPr>
          </a:p>
          <a:p>
            <a:pPr lvl="1" marL="527685" indent="-172085">
              <a:lnSpc>
                <a:spcPct val="100000"/>
              </a:lnSpc>
              <a:spcBef>
                <a:spcPts val="105"/>
              </a:spcBef>
              <a:buClr>
                <a:srgbClr val="44536A"/>
              </a:buClr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Parks, </a:t>
            </a:r>
            <a:r>
              <a:rPr dirty="0" sz="2400" spc="-10">
                <a:latin typeface="Calibri"/>
                <a:cs typeface="Calibri"/>
              </a:rPr>
              <a:t>Libraries,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Museums,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317500" marR="5080">
              <a:lnSpc>
                <a:spcPct val="100000"/>
              </a:lnSpc>
            </a:pPr>
            <a:r>
              <a:rPr dirty="0" sz="2000" b="1" i="1">
                <a:solidFill>
                  <a:srgbClr val="FF0000"/>
                </a:solidFill>
                <a:latin typeface="Arial-BoldItalicMT"/>
                <a:cs typeface="Arial-BoldItalicMT"/>
              </a:rPr>
              <a:t>Sequent Occupance </a:t>
            </a:r>
            <a:r>
              <a:rPr dirty="0" sz="2000">
                <a:latin typeface="Arial"/>
                <a:cs typeface="Arial"/>
              </a:rPr>
              <a:t>– ancient relics </a:t>
            </a:r>
            <a:r>
              <a:rPr dirty="0" sz="2000" spc="5">
                <a:latin typeface="Arial"/>
                <a:cs typeface="Arial"/>
              </a:rPr>
              <a:t>co-  </a:t>
            </a:r>
            <a:r>
              <a:rPr dirty="0" sz="2000">
                <a:latin typeface="Arial"/>
                <a:cs typeface="Arial"/>
              </a:rPr>
              <a:t>existing with modern architecture,  historical City planning of boulevards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post  Napoleonic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wars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46075"/>
            <a:ext cx="34016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URBAN </a:t>
            </a:r>
            <a:r>
              <a:rPr dirty="0" sz="3000" spc="-5"/>
              <a:t>Origin </a:t>
            </a:r>
            <a:r>
              <a:rPr dirty="0" sz="3000"/>
              <a:t>&amp;</a:t>
            </a:r>
            <a:r>
              <a:rPr dirty="0" sz="3000" spc="-70"/>
              <a:t> </a:t>
            </a:r>
            <a:r>
              <a:rPr dirty="0" sz="3000" spc="-20"/>
              <a:t>form: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470272" y="488441"/>
            <a:ext cx="4307205" cy="312737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84785" marR="78105" indent="-172085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b="1">
                <a:solidFill>
                  <a:srgbClr val="00AFEF"/>
                </a:solidFill>
                <a:latin typeface="Calibri"/>
                <a:cs typeface="Calibri"/>
              </a:rPr>
              <a:t>Urbanism </a:t>
            </a:r>
            <a:r>
              <a:rPr dirty="0" sz="2400">
                <a:latin typeface="Calibri"/>
                <a:cs typeface="Calibri"/>
              </a:rPr>
              <a:t>– the </a:t>
            </a:r>
            <a:r>
              <a:rPr dirty="0" sz="2400" spc="-25">
                <a:latin typeface="Calibri"/>
                <a:cs typeface="Calibri"/>
              </a:rPr>
              <a:t>way </a:t>
            </a:r>
            <a:r>
              <a:rPr dirty="0" sz="2400" spc="-15">
                <a:latin typeface="Calibri"/>
                <a:cs typeface="Calibri"/>
              </a:rPr>
              <a:t>life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fostered  </a:t>
            </a:r>
            <a:r>
              <a:rPr dirty="0" sz="2400" spc="-10">
                <a:latin typeface="Calibri"/>
                <a:cs typeface="Calibri"/>
              </a:rPr>
              <a:t>by </a:t>
            </a:r>
            <a:r>
              <a:rPr dirty="0" sz="2400" spc="-5">
                <a:latin typeface="Calibri"/>
                <a:cs typeface="Calibri"/>
              </a:rPr>
              <a:t>urban </a:t>
            </a:r>
            <a:r>
              <a:rPr dirty="0" sz="2400" spc="-10">
                <a:latin typeface="Calibri"/>
                <a:cs typeface="Calibri"/>
              </a:rPr>
              <a:t>settings, </a:t>
            </a:r>
            <a:r>
              <a:rPr dirty="0" sz="2400">
                <a:latin typeface="Calibri"/>
                <a:cs typeface="Calibri"/>
              </a:rPr>
              <a:t>in which the  </a:t>
            </a:r>
            <a:r>
              <a:rPr dirty="0" sz="2400" spc="-35">
                <a:latin typeface="Calibri"/>
                <a:cs typeface="Calibri"/>
              </a:rPr>
              <a:t>number, </a:t>
            </a:r>
            <a:r>
              <a:rPr dirty="0" sz="2400" spc="-15">
                <a:latin typeface="Calibri"/>
                <a:cs typeface="Calibri"/>
              </a:rPr>
              <a:t>physical </a:t>
            </a:r>
            <a:r>
              <a:rPr dirty="0" sz="2400" spc="-25">
                <a:latin typeface="Calibri"/>
                <a:cs typeface="Calibri"/>
              </a:rPr>
              <a:t>density, </a:t>
            </a:r>
            <a:r>
              <a:rPr dirty="0" sz="2400">
                <a:latin typeface="Calibri"/>
                <a:cs typeface="Calibri"/>
              </a:rPr>
              <a:t>&amp;  </a:t>
            </a:r>
            <a:r>
              <a:rPr dirty="0" sz="2400" spc="-5">
                <a:latin typeface="Calibri"/>
                <a:cs typeface="Calibri"/>
              </a:rPr>
              <a:t>variety of people </a:t>
            </a:r>
            <a:r>
              <a:rPr dirty="0" sz="2400" spc="-10">
                <a:latin typeface="Calibri"/>
                <a:cs typeface="Calibri"/>
              </a:rPr>
              <a:t>result </a:t>
            </a:r>
            <a:r>
              <a:rPr dirty="0" sz="2400">
                <a:latin typeface="Calibri"/>
                <a:cs typeface="Calibri"/>
              </a:rPr>
              <a:t>in  </a:t>
            </a:r>
            <a:r>
              <a:rPr dirty="0" sz="2400" spc="-10">
                <a:latin typeface="Calibri"/>
                <a:cs typeface="Calibri"/>
              </a:rPr>
              <a:t>distinctive attitudes, values, </a:t>
            </a:r>
            <a:r>
              <a:rPr dirty="0" sz="2400">
                <a:latin typeface="Calibri"/>
                <a:cs typeface="Calibri"/>
              </a:rPr>
              <a:t>&amp;  </a:t>
            </a:r>
            <a:r>
              <a:rPr dirty="0" sz="2400" spc="-15">
                <a:latin typeface="Calibri"/>
                <a:cs typeface="Calibri"/>
              </a:rPr>
              <a:t>patterns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behavior.</a:t>
            </a:r>
            <a:endParaRPr sz="2400">
              <a:latin typeface="Calibri"/>
              <a:cs typeface="Calibri"/>
            </a:endParaRPr>
          </a:p>
          <a:p>
            <a:pPr marL="184785" marR="5080" indent="-172085">
              <a:lnSpc>
                <a:spcPct val="90000"/>
              </a:lnSpc>
              <a:spcBef>
                <a:spcPts val="8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b="1">
                <a:solidFill>
                  <a:srgbClr val="00AFEF"/>
                </a:solidFill>
                <a:latin typeface="Calibri"/>
                <a:cs typeface="Calibri"/>
              </a:rPr>
              <a:t>Urban origins </a:t>
            </a:r>
            <a:r>
              <a:rPr dirty="0" sz="2400">
                <a:latin typeface="Calibri"/>
                <a:cs typeface="Calibri"/>
              </a:rPr>
              <a:t>– </a:t>
            </a:r>
            <a:r>
              <a:rPr dirty="0" sz="2400" spc="-15">
                <a:latin typeface="Calibri"/>
                <a:cs typeface="Calibri"/>
              </a:rPr>
              <a:t>historical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context 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growth of </a:t>
            </a:r>
            <a:r>
              <a:rPr dirty="0" sz="2400">
                <a:latin typeface="Calibri"/>
                <a:cs typeface="Calibri"/>
              </a:rPr>
              <a:t>cities, </a:t>
            </a:r>
            <a:r>
              <a:rPr dirty="0" sz="2400" spc="-5">
                <a:latin typeface="Calibri"/>
                <a:cs typeface="Calibri"/>
              </a:rPr>
              <a:t>long  period of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development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199133"/>
            <a:ext cx="3803650" cy="443039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84785" marR="5080" indent="-17208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Urban </a:t>
            </a:r>
            <a:r>
              <a:rPr dirty="0" sz="2600" spc="-20" b="1">
                <a:solidFill>
                  <a:srgbClr val="FF0000"/>
                </a:solidFill>
                <a:latin typeface="Calibri"/>
                <a:cs typeface="Calibri"/>
              </a:rPr>
              <a:t>system </a:t>
            </a:r>
            <a:r>
              <a:rPr dirty="0" sz="2600">
                <a:latin typeface="Calibri"/>
                <a:cs typeface="Calibri"/>
              </a:rPr>
              <a:t>– an  </a:t>
            </a:r>
            <a:r>
              <a:rPr dirty="0" sz="2600" spc="-15">
                <a:latin typeface="Calibri"/>
                <a:cs typeface="Calibri"/>
              </a:rPr>
              <a:t>interdependent </a:t>
            </a:r>
            <a:r>
              <a:rPr dirty="0" sz="2600" spc="-5">
                <a:latin typeface="Calibri"/>
                <a:cs typeface="Calibri"/>
              </a:rPr>
              <a:t>set of  urban </a:t>
            </a:r>
            <a:r>
              <a:rPr dirty="0" sz="2600" spc="-10">
                <a:latin typeface="Calibri"/>
                <a:cs typeface="Calibri"/>
              </a:rPr>
              <a:t>settlements </a:t>
            </a:r>
            <a:r>
              <a:rPr dirty="0" sz="2600">
                <a:latin typeface="Calibri"/>
                <a:cs typeface="Calibri"/>
              </a:rPr>
              <a:t>within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  </a:t>
            </a:r>
            <a:r>
              <a:rPr dirty="0" sz="2600" spc="-5">
                <a:latin typeface="Calibri"/>
                <a:cs typeface="Calibri"/>
              </a:rPr>
              <a:t>region.</a:t>
            </a:r>
            <a:endParaRPr sz="2600">
              <a:latin typeface="Calibri"/>
              <a:cs typeface="Calibri"/>
            </a:endParaRPr>
          </a:p>
          <a:p>
            <a:pPr marL="184785" marR="118110" indent="-172085">
              <a:lnSpc>
                <a:spcPct val="80000"/>
              </a:lnSpc>
              <a:spcBef>
                <a:spcPts val="8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Urban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form </a:t>
            </a:r>
            <a:r>
              <a:rPr dirty="0" sz="2600">
                <a:latin typeface="Calibri"/>
                <a:cs typeface="Calibri"/>
              </a:rPr>
              <a:t>– the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physical  </a:t>
            </a:r>
            <a:r>
              <a:rPr dirty="0" sz="2600" spc="-5">
                <a:latin typeface="Calibri"/>
                <a:cs typeface="Calibri"/>
              </a:rPr>
              <a:t>structure, </a:t>
            </a:r>
            <a:r>
              <a:rPr dirty="0" sz="2600">
                <a:latin typeface="Calibri"/>
                <a:cs typeface="Calibri"/>
              </a:rPr>
              <a:t>&amp; </a:t>
            </a:r>
            <a:r>
              <a:rPr dirty="0" sz="2600" spc="-15">
                <a:latin typeface="Calibri"/>
                <a:cs typeface="Calibri"/>
              </a:rPr>
              <a:t>organization  </a:t>
            </a:r>
            <a:r>
              <a:rPr dirty="0" sz="2600" spc="-5">
                <a:latin typeface="Calibri"/>
                <a:cs typeface="Calibri"/>
              </a:rPr>
              <a:t>of </a:t>
            </a:r>
            <a:r>
              <a:rPr dirty="0" sz="2600">
                <a:latin typeface="Calibri"/>
                <a:cs typeface="Calibri"/>
              </a:rPr>
              <a:t>cities in their land </a:t>
            </a:r>
            <a:r>
              <a:rPr dirty="0" sz="2600" spc="-5">
                <a:latin typeface="Calibri"/>
                <a:cs typeface="Calibri"/>
              </a:rPr>
              <a:t>use,  </a:t>
            </a:r>
            <a:r>
              <a:rPr dirty="0" sz="2600" spc="-15">
                <a:latin typeface="Calibri"/>
                <a:cs typeface="Calibri"/>
              </a:rPr>
              <a:t>layout, </a:t>
            </a:r>
            <a:r>
              <a:rPr dirty="0" sz="2600">
                <a:latin typeface="Calibri"/>
                <a:cs typeface="Calibri"/>
              </a:rPr>
              <a:t>&amp; </a:t>
            </a:r>
            <a:r>
              <a:rPr dirty="0" sz="2600" spc="-5">
                <a:latin typeface="Calibri"/>
                <a:cs typeface="Calibri"/>
              </a:rPr>
              <a:t>built  </a:t>
            </a:r>
            <a:r>
              <a:rPr dirty="0" sz="2600" spc="-10">
                <a:latin typeface="Calibri"/>
                <a:cs typeface="Calibri"/>
              </a:rPr>
              <a:t>environment</a:t>
            </a:r>
            <a:endParaRPr sz="2600">
              <a:latin typeface="Calibri"/>
              <a:cs typeface="Calibri"/>
            </a:endParaRPr>
          </a:p>
          <a:p>
            <a:pPr marL="184785" marR="38735" indent="-172085">
              <a:lnSpc>
                <a:spcPct val="80000"/>
              </a:lnSpc>
              <a:spcBef>
                <a:spcPts val="79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Urban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ecology </a:t>
            </a:r>
            <a:r>
              <a:rPr dirty="0" sz="2600">
                <a:latin typeface="Calibri"/>
                <a:cs typeface="Calibri"/>
              </a:rPr>
              <a:t>– the </a:t>
            </a:r>
            <a:r>
              <a:rPr dirty="0" sz="2600" spc="-5">
                <a:latin typeface="Calibri"/>
                <a:cs typeface="Calibri"/>
              </a:rPr>
              <a:t>social  </a:t>
            </a:r>
            <a:r>
              <a:rPr dirty="0" sz="2600">
                <a:latin typeface="Calibri"/>
                <a:cs typeface="Calibri"/>
              </a:rPr>
              <a:t>&amp; </a:t>
            </a:r>
            <a:r>
              <a:rPr dirty="0" sz="2600" spc="-10">
                <a:latin typeface="Calibri"/>
                <a:cs typeface="Calibri"/>
              </a:rPr>
              <a:t>demographic  </a:t>
            </a:r>
            <a:r>
              <a:rPr dirty="0" sz="2600" spc="-5">
                <a:latin typeface="Calibri"/>
                <a:cs typeface="Calibri"/>
              </a:rPr>
              <a:t>composition of </a:t>
            </a:r>
            <a:r>
              <a:rPr dirty="0" sz="2600">
                <a:latin typeface="Calibri"/>
                <a:cs typeface="Calibri"/>
              </a:rPr>
              <a:t>city  </a:t>
            </a:r>
            <a:r>
              <a:rPr dirty="0" sz="2600" spc="-5">
                <a:latin typeface="Calibri"/>
                <a:cs typeface="Calibri"/>
              </a:rPr>
              <a:t>districts </a:t>
            </a:r>
            <a:r>
              <a:rPr dirty="0" sz="2600">
                <a:latin typeface="Calibri"/>
                <a:cs typeface="Calibri"/>
              </a:rPr>
              <a:t>&amp;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neighborhoods.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5028" y="3662171"/>
            <a:ext cx="4271772" cy="254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27375" y="6347866"/>
            <a:ext cx="5406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Figure </a:t>
            </a:r>
            <a:r>
              <a:rPr dirty="0" sz="1800" spc="-5" b="1">
                <a:latin typeface="Arial"/>
                <a:cs typeface="Arial"/>
              </a:rPr>
              <a:t>10.3 </a:t>
            </a:r>
            <a:r>
              <a:rPr dirty="0" sz="1800">
                <a:latin typeface="Arial"/>
                <a:cs typeface="Arial"/>
              </a:rPr>
              <a:t>The fortress city of </a:t>
            </a:r>
            <a:r>
              <a:rPr dirty="0" sz="1800" spc="-5">
                <a:latin typeface="Arial"/>
                <a:cs typeface="Arial"/>
              </a:rPr>
              <a:t>Erbil in northeast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Iraq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099" y="609980"/>
            <a:ext cx="457708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European </a:t>
            </a:r>
            <a:r>
              <a:rPr dirty="0" spc="-5"/>
              <a:t>Urban</a:t>
            </a:r>
            <a:r>
              <a:rPr dirty="0" spc="-15"/>
              <a:t> </a:t>
            </a:r>
            <a:r>
              <a:rPr dirty="0" spc="-5"/>
              <a:t>Expansion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5441" y="1412493"/>
            <a:ext cx="3739515" cy="317944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84785" marR="238125" indent="-17208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 b="1">
                <a:solidFill>
                  <a:srgbClr val="00AFEF"/>
                </a:solidFill>
                <a:latin typeface="Calibri"/>
                <a:cs typeface="Calibri"/>
              </a:rPr>
              <a:t>Occurred with </a:t>
            </a:r>
            <a:r>
              <a:rPr dirty="0" sz="2800" spc="-5" b="1">
                <a:solidFill>
                  <a:srgbClr val="00AFEF"/>
                </a:solidFill>
                <a:latin typeface="Calibri"/>
                <a:cs typeface="Calibri"/>
              </a:rPr>
              <a:t>the </a:t>
            </a:r>
            <a:r>
              <a:rPr dirty="0" sz="2800" spc="-10" b="1">
                <a:solidFill>
                  <a:srgbClr val="00AFEF"/>
                </a:solidFill>
                <a:latin typeface="Calibri"/>
                <a:cs typeface="Calibri"/>
              </a:rPr>
              <a:t>end  </a:t>
            </a:r>
            <a:r>
              <a:rPr dirty="0" sz="2800" spc="-5" b="1">
                <a:solidFill>
                  <a:srgbClr val="00AFEF"/>
                </a:solidFill>
                <a:latin typeface="Calibri"/>
                <a:cs typeface="Calibri"/>
              </a:rPr>
              <a:t>of </a:t>
            </a:r>
            <a:r>
              <a:rPr dirty="0" sz="2800" spc="-10" b="1">
                <a:solidFill>
                  <a:srgbClr val="00AFEF"/>
                </a:solidFill>
                <a:latin typeface="Calibri"/>
                <a:cs typeface="Calibri"/>
              </a:rPr>
              <a:t>Feudalism</a:t>
            </a:r>
            <a:endParaRPr sz="2800">
              <a:latin typeface="Calibri"/>
              <a:cs typeface="Calibri"/>
            </a:endParaRPr>
          </a:p>
          <a:p>
            <a:pPr marL="184785" marR="577850" indent="-172085">
              <a:lnSpc>
                <a:spcPts val="3020"/>
              </a:lnSpc>
              <a:spcBef>
                <a:spcPts val="81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55" b="1">
                <a:latin typeface="Calibri"/>
                <a:cs typeface="Calibri"/>
              </a:rPr>
              <a:t>Towns </a:t>
            </a:r>
            <a:r>
              <a:rPr dirty="0" sz="2800" spc="-5" b="1">
                <a:latin typeface="Calibri"/>
                <a:cs typeface="Calibri"/>
              </a:rPr>
              <a:t>depended on  these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roles:</a:t>
            </a:r>
            <a:endParaRPr sz="2800">
              <a:latin typeface="Calibri"/>
              <a:cs typeface="Calibri"/>
            </a:endParaRPr>
          </a:p>
          <a:p>
            <a:pPr lvl="1" marL="527685" marR="5080" indent="-17208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Ecclesiastical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university  center</a:t>
            </a:r>
            <a:endParaRPr sz="2400">
              <a:latin typeface="Calibri"/>
              <a:cs typeface="Calibri"/>
            </a:endParaRPr>
          </a:p>
          <a:p>
            <a:pPr lvl="1" marL="527685" indent="-172085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Defensive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stronghold</a:t>
            </a:r>
            <a:endParaRPr sz="2400">
              <a:latin typeface="Calibri"/>
              <a:cs typeface="Calibri"/>
            </a:endParaRPr>
          </a:p>
          <a:p>
            <a:pPr lvl="1" marL="527685" indent="-17208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Administrative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centers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0190" y="6118961"/>
            <a:ext cx="23418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Figure </a:t>
            </a:r>
            <a:r>
              <a:rPr dirty="0" sz="1400" b="1">
                <a:latin typeface="Arial"/>
                <a:cs typeface="Arial"/>
              </a:rPr>
              <a:t>10.5 </a:t>
            </a:r>
            <a:r>
              <a:rPr dirty="0" sz="1400">
                <a:latin typeface="Arial"/>
                <a:cs typeface="Arial"/>
              </a:rPr>
              <a:t>Chartres,</a:t>
            </a:r>
            <a:r>
              <a:rPr dirty="0" sz="1400" spc="-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France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0179" y="1338072"/>
            <a:ext cx="3124200" cy="4503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3775" y="3922014"/>
            <a:ext cx="397573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Figure </a:t>
            </a:r>
            <a:r>
              <a:rPr dirty="0" sz="1400" b="1">
                <a:latin typeface="Arial"/>
                <a:cs typeface="Arial"/>
              </a:rPr>
              <a:t>10.6b </a:t>
            </a:r>
            <a:r>
              <a:rPr dirty="0" sz="1400" spc="-5">
                <a:latin typeface="Arial"/>
                <a:cs typeface="Arial"/>
              </a:rPr>
              <a:t>The </a:t>
            </a:r>
            <a:r>
              <a:rPr dirty="0" sz="1400" spc="5">
                <a:latin typeface="Arial"/>
                <a:cs typeface="Arial"/>
              </a:rPr>
              <a:t>13</a:t>
            </a:r>
            <a:r>
              <a:rPr dirty="0" baseline="24691" sz="1350" spc="7">
                <a:latin typeface="Arial"/>
                <a:cs typeface="Arial"/>
              </a:rPr>
              <a:t>th</a:t>
            </a:r>
            <a:r>
              <a:rPr dirty="0" sz="1400" spc="5">
                <a:latin typeface="Arial"/>
                <a:cs typeface="Arial"/>
              </a:rPr>
              <a:t>C </a:t>
            </a:r>
            <a:r>
              <a:rPr dirty="0" sz="1400">
                <a:latin typeface="Arial"/>
                <a:cs typeface="Arial"/>
              </a:rPr>
              <a:t>strategic center of</a:t>
            </a:r>
            <a:r>
              <a:rPr dirty="0" sz="1400" spc="-19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Urbino,  </a:t>
            </a:r>
            <a:r>
              <a:rPr dirty="0" sz="1400">
                <a:latin typeface="Arial"/>
                <a:cs typeface="Arial"/>
              </a:rPr>
              <a:t>Italy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891" y="391668"/>
            <a:ext cx="4059936" cy="331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23815" y="402336"/>
            <a:ext cx="4268340" cy="3320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88340" y="3890264"/>
            <a:ext cx="29444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Figure </a:t>
            </a:r>
            <a:r>
              <a:rPr dirty="0" sz="1400" b="1">
                <a:latin typeface="Arial"/>
                <a:cs typeface="Arial"/>
              </a:rPr>
              <a:t>10.6a </a:t>
            </a:r>
            <a:r>
              <a:rPr dirty="0" sz="1400" spc="-5">
                <a:latin typeface="Arial"/>
                <a:cs typeface="Arial"/>
              </a:rPr>
              <a:t>Aigues-Mortes,</a:t>
            </a:r>
            <a:r>
              <a:rPr dirty="0" sz="1400" spc="-2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France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4295013"/>
            <a:ext cx="427990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701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FFC000"/>
                </a:solidFill>
                <a:latin typeface="Arial"/>
                <a:cs typeface="Arial"/>
              </a:rPr>
              <a:t>Walled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medieval </a:t>
            </a:r>
            <a:r>
              <a:rPr dirty="0" sz="1800" spc="5" b="1">
                <a:solidFill>
                  <a:srgbClr val="FFC000"/>
                </a:solidFill>
                <a:latin typeface="Arial"/>
                <a:cs typeface="Arial"/>
              </a:rPr>
              <a:t>town </a:t>
            </a:r>
            <a:r>
              <a:rPr dirty="0" sz="1800" spc="-5">
                <a:solidFill>
                  <a:srgbClr val="FFC000"/>
                </a:solidFill>
                <a:latin typeface="Arial"/>
                <a:cs typeface="Arial"/>
              </a:rPr>
              <a:t>in southern  France, best preserved example </a:t>
            </a:r>
            <a:r>
              <a:rPr dirty="0" sz="1800">
                <a:solidFill>
                  <a:srgbClr val="FFC000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C000"/>
                </a:solidFill>
                <a:latin typeface="Arial"/>
                <a:cs typeface="Arial"/>
              </a:rPr>
              <a:t>13</a:t>
            </a:r>
            <a:r>
              <a:rPr dirty="0" baseline="25462" sz="1800" spc="-7">
                <a:solidFill>
                  <a:srgbClr val="FFC000"/>
                </a:solidFill>
                <a:latin typeface="Arial"/>
                <a:cs typeface="Arial"/>
              </a:rPr>
              <a:t>th</a:t>
            </a:r>
            <a:r>
              <a:rPr dirty="0" sz="1800" spc="-5">
                <a:solidFill>
                  <a:srgbClr val="FFC000"/>
                </a:solidFill>
                <a:latin typeface="Arial"/>
                <a:cs typeface="Arial"/>
              </a:rPr>
              <a:t>-  century military architecture  </a:t>
            </a:r>
            <a:r>
              <a:rPr dirty="0" sz="1800" spc="-5" b="1">
                <a:latin typeface="Arial"/>
                <a:cs typeface="Arial"/>
              </a:rPr>
              <a:t>Surrounded </a:t>
            </a:r>
            <a:r>
              <a:rPr dirty="0" sz="1800" b="1">
                <a:latin typeface="Arial"/>
                <a:cs typeface="Arial"/>
              </a:rPr>
              <a:t>by </a:t>
            </a:r>
            <a:r>
              <a:rPr dirty="0" sz="1800" spc="5" b="1">
                <a:latin typeface="Arial"/>
                <a:cs typeface="Arial"/>
              </a:rPr>
              <a:t>wall </a:t>
            </a:r>
            <a:r>
              <a:rPr dirty="0" sz="1800" spc="-15">
                <a:latin typeface="Arial"/>
                <a:cs typeface="Arial"/>
              </a:rPr>
              <a:t>with </a:t>
            </a:r>
            <a:r>
              <a:rPr dirty="0" sz="1800">
                <a:latin typeface="Arial"/>
                <a:cs typeface="Arial"/>
              </a:rPr>
              <a:t>5 </a:t>
            </a:r>
            <a:r>
              <a:rPr dirty="0" sz="1800" spc="-10">
                <a:latin typeface="Arial"/>
                <a:cs typeface="Arial"/>
              </a:rPr>
              <a:t>towers </a:t>
            </a:r>
            <a:r>
              <a:rPr dirty="0" sz="1800">
                <a:latin typeface="Arial"/>
                <a:cs typeface="Arial"/>
              </a:rPr>
              <a:t>&amp; 10  </a:t>
            </a:r>
            <a:r>
              <a:rPr dirty="0" sz="1800" spc="-5">
                <a:latin typeface="Arial"/>
                <a:cs typeface="Arial"/>
              </a:rPr>
              <a:t>fortified gates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5" b="1">
                <a:solidFill>
                  <a:srgbClr val="FFC000"/>
                </a:solidFill>
                <a:latin typeface="Arial"/>
                <a:cs typeface="Arial"/>
              </a:rPr>
              <a:t>Also 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a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Port 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city </a:t>
            </a:r>
            <a:r>
              <a:rPr dirty="0" sz="1800" spc="10" b="1">
                <a:solidFill>
                  <a:srgbClr val="FFC000"/>
                </a:solidFill>
                <a:latin typeface="Arial"/>
                <a:cs typeface="Arial"/>
              </a:rPr>
              <a:t>with 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sea access </a:t>
            </a:r>
            <a:r>
              <a:rPr dirty="0" sz="1800" spc="-5">
                <a:latin typeface="Arial"/>
                <a:cs typeface="Arial"/>
              </a:rPr>
              <a:t>via dug  canals through ponds </a:t>
            </a:r>
            <a:r>
              <a:rPr dirty="0" sz="1800">
                <a:latin typeface="Arial"/>
                <a:cs typeface="Arial"/>
              </a:rPr>
              <a:t>&amp; </a:t>
            </a:r>
            <a:r>
              <a:rPr dirty="0" sz="1800" spc="-5">
                <a:latin typeface="Arial"/>
                <a:cs typeface="Arial"/>
              </a:rPr>
              <a:t>marshes of  Camargue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region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2730" y="4600447"/>
            <a:ext cx="39465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Urbino, </a:t>
            </a:r>
            <a:r>
              <a:rPr dirty="0" sz="1800" spc="-30" b="1">
                <a:solidFill>
                  <a:srgbClr val="FFC000"/>
                </a:solidFill>
                <a:latin typeface="Arial"/>
                <a:cs typeface="Arial"/>
              </a:rPr>
              <a:t>Italy, 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strategic urban center 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in 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13</a:t>
            </a:r>
            <a:r>
              <a:rPr dirty="0" baseline="25462" sz="1800" spc="-7" b="1">
                <a:solidFill>
                  <a:srgbClr val="FFC000"/>
                </a:solidFill>
                <a:latin typeface="Arial"/>
                <a:cs typeface="Arial"/>
              </a:rPr>
              <a:t>th 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century </a:t>
            </a:r>
            <a:r>
              <a:rPr dirty="0" sz="1800" spc="-15">
                <a:latin typeface="Arial"/>
                <a:cs typeface="Arial"/>
              </a:rPr>
              <a:t>with </a:t>
            </a:r>
            <a:r>
              <a:rPr dirty="0" sz="1800" spc="-5">
                <a:latin typeface="Arial"/>
                <a:cs typeface="Arial"/>
              </a:rPr>
              <a:t>hilltop defensive  </a:t>
            </a:r>
            <a:r>
              <a:rPr dirty="0" sz="1800">
                <a:latin typeface="Arial"/>
                <a:cs typeface="Arial"/>
              </a:rPr>
              <a:t>site, artistic </a:t>
            </a:r>
            <a:r>
              <a:rPr dirty="0" sz="1800" spc="-5">
                <a:latin typeface="Arial"/>
                <a:cs typeface="Arial"/>
              </a:rPr>
              <a:t>center during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Renaissance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261175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Industrial</a:t>
            </a:r>
            <a:r>
              <a:rPr dirty="0" spc="-75"/>
              <a:t> </a:t>
            </a:r>
            <a:r>
              <a:rPr dirty="0" spc="-5"/>
              <a:t>Cities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543813"/>
            <a:ext cx="7870825" cy="372745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84785" marR="267970" indent="-172085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5" b="1">
                <a:solidFill>
                  <a:srgbClr val="006FC0"/>
                </a:solidFill>
                <a:latin typeface="Calibri"/>
                <a:cs typeface="Calibri"/>
              </a:rPr>
              <a:t>A Shock </a:t>
            </a:r>
            <a:r>
              <a:rPr dirty="0" sz="2800" spc="-10" b="1">
                <a:solidFill>
                  <a:srgbClr val="006FC0"/>
                </a:solidFill>
                <a:latin typeface="Calibri"/>
                <a:cs typeface="Calibri"/>
              </a:rPr>
              <a:t>city </a:t>
            </a:r>
            <a:r>
              <a:rPr dirty="0" sz="2800" spc="-5">
                <a:latin typeface="Calibri"/>
                <a:cs typeface="Calibri"/>
              </a:rPr>
              <a:t>is the </a:t>
            </a:r>
            <a:r>
              <a:rPr dirty="0" sz="2800" spc="-10">
                <a:latin typeface="Calibri"/>
                <a:cs typeface="Calibri"/>
              </a:rPr>
              <a:t>embodiment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surprising </a:t>
            </a:r>
            <a:r>
              <a:rPr dirty="0" sz="2800" spc="-5">
                <a:latin typeface="Calibri"/>
                <a:cs typeface="Calibri"/>
              </a:rPr>
              <a:t>&amp;  </a:t>
            </a:r>
            <a:r>
              <a:rPr dirty="0" sz="2800" spc="-15">
                <a:latin typeface="Calibri"/>
                <a:cs typeface="Calibri"/>
              </a:rPr>
              <a:t>disturbing </a:t>
            </a:r>
            <a:r>
              <a:rPr dirty="0" sz="2800" spc="-10">
                <a:latin typeface="Calibri"/>
                <a:cs typeface="Calibri"/>
              </a:rPr>
              <a:t>economic, social,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5">
                <a:latin typeface="Calibri"/>
                <a:cs typeface="Calibri"/>
              </a:rPr>
              <a:t>cultural </a:t>
            </a:r>
            <a:r>
              <a:rPr dirty="0" sz="2800" spc="-5">
                <a:latin typeface="Calibri"/>
                <a:cs typeface="Calibri"/>
              </a:rPr>
              <a:t>changes in  </a:t>
            </a:r>
            <a:r>
              <a:rPr dirty="0" sz="2800" spc="-10">
                <a:latin typeface="Calibri"/>
                <a:cs typeface="Calibri"/>
              </a:rPr>
              <a:t>urban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life.</a:t>
            </a:r>
            <a:endParaRPr sz="2800">
              <a:latin typeface="Calibri"/>
              <a:cs typeface="Calibri"/>
            </a:endParaRPr>
          </a:p>
          <a:p>
            <a:pPr marL="184785" marR="163830" indent="-172085">
              <a:lnSpc>
                <a:spcPct val="80000"/>
              </a:lnSpc>
              <a:spcBef>
                <a:spcPts val="8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35" b="1">
                <a:latin typeface="Calibri"/>
                <a:cs typeface="Calibri"/>
              </a:rPr>
              <a:t>Manchester, </a:t>
            </a:r>
            <a:r>
              <a:rPr dirty="0" sz="2800" spc="-5" b="1">
                <a:latin typeface="Calibri"/>
                <a:cs typeface="Calibri"/>
              </a:rPr>
              <a:t>England </a:t>
            </a:r>
            <a:r>
              <a:rPr dirty="0" sz="2800" spc="-5">
                <a:latin typeface="Calibri"/>
                <a:cs typeface="Calibri"/>
              </a:rPr>
              <a:t>&amp; </a:t>
            </a:r>
            <a:r>
              <a:rPr dirty="0" sz="2800" spc="-20" b="1">
                <a:latin typeface="Calibri"/>
                <a:cs typeface="Calibri"/>
              </a:rPr>
              <a:t>Chicago, </a:t>
            </a:r>
            <a:r>
              <a:rPr dirty="0" sz="2800" spc="5" b="1">
                <a:latin typeface="Calibri"/>
                <a:cs typeface="Calibri"/>
              </a:rPr>
              <a:t>IL, </a:t>
            </a:r>
            <a:r>
              <a:rPr dirty="0" sz="2800" spc="-20" b="1">
                <a:latin typeface="Calibri"/>
                <a:cs typeface="Calibri"/>
              </a:rPr>
              <a:t>USA </a:t>
            </a:r>
            <a:r>
              <a:rPr dirty="0" sz="2800" spc="-20">
                <a:latin typeface="Calibri"/>
                <a:cs typeface="Calibri"/>
              </a:rPr>
              <a:t>were  </a:t>
            </a:r>
            <a:r>
              <a:rPr dirty="0" sz="2800" spc="-10">
                <a:latin typeface="Calibri"/>
                <a:cs typeface="Calibri"/>
              </a:rPr>
              <a:t>archetypal </a:t>
            </a:r>
            <a:r>
              <a:rPr dirty="0" sz="2800" spc="-20">
                <a:latin typeface="Calibri"/>
                <a:cs typeface="Calibri"/>
              </a:rPr>
              <a:t>forms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>
                <a:latin typeface="Calibri"/>
                <a:cs typeface="Calibri"/>
              </a:rPr>
              <a:t>an </a:t>
            </a:r>
            <a:r>
              <a:rPr dirty="0" sz="2800" spc="-15">
                <a:latin typeface="Calibri"/>
                <a:cs typeface="Calibri"/>
              </a:rPr>
              <a:t>entirely new </a:t>
            </a:r>
            <a:r>
              <a:rPr dirty="0" sz="2800" spc="-5">
                <a:latin typeface="Calibri"/>
                <a:cs typeface="Calibri"/>
              </a:rPr>
              <a:t>kind of </a:t>
            </a:r>
            <a:r>
              <a:rPr dirty="0" sz="2800" spc="-40">
                <a:latin typeface="Calibri"/>
                <a:cs typeface="Calibri"/>
              </a:rPr>
              <a:t>city</a:t>
            </a:r>
            <a:r>
              <a:rPr dirty="0" sz="2800" spc="-4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the 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industrial </a:t>
            </a:r>
            <a:r>
              <a:rPr dirty="0" sz="2800" spc="-40" b="1">
                <a:solidFill>
                  <a:srgbClr val="FF0000"/>
                </a:solidFill>
                <a:latin typeface="Calibri"/>
                <a:cs typeface="Calibri"/>
              </a:rPr>
              <a:t>city,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u="heavy" sz="2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fundamental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reasons </a:t>
            </a:r>
            <a:r>
              <a:rPr dirty="0" u="heavy" sz="28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 </a:t>
            </a:r>
            <a:r>
              <a:rPr dirty="0" u="heavy" sz="28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existence to </a:t>
            </a:r>
            <a:r>
              <a:rPr dirty="0" u="heavy" sz="28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assemble </a:t>
            </a:r>
            <a:r>
              <a:rPr dirty="0" u="heavy" sz="2800" spc="-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raw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materials 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 </a:t>
            </a:r>
            <a:r>
              <a:rPr dirty="0" u="heavy" sz="2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</a:t>
            </a:r>
            <a:r>
              <a:rPr dirty="0" u="heavy" sz="28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fabricate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assemble, 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 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distribute manufactured</a:t>
            </a:r>
            <a:r>
              <a:rPr dirty="0" u="heavy" sz="2800" spc="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goods</a:t>
            </a:r>
            <a:r>
              <a:rPr dirty="0" sz="2800" spc="-1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84785" marR="5080" indent="-172085">
              <a:lnSpc>
                <a:spcPts val="2690"/>
              </a:lnSpc>
              <a:spcBef>
                <a:spcPts val="7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 i="1">
                <a:latin typeface="Calibri"/>
                <a:cs typeface="Calibri"/>
              </a:rPr>
              <a:t>Unprecedented rates </a:t>
            </a:r>
            <a:r>
              <a:rPr dirty="0" sz="2800" i="1">
                <a:latin typeface="Calibri"/>
                <a:cs typeface="Calibri"/>
              </a:rPr>
              <a:t>of </a:t>
            </a:r>
            <a:r>
              <a:rPr dirty="0" sz="2800" spc="-10" i="1">
                <a:latin typeface="Calibri"/>
                <a:cs typeface="Calibri"/>
              </a:rPr>
              <a:t>growth </a:t>
            </a:r>
            <a:r>
              <a:rPr dirty="0" sz="2800" spc="-5" i="1">
                <a:latin typeface="Calibri"/>
                <a:cs typeface="Calibri"/>
              </a:rPr>
              <a:t>&amp; </a:t>
            </a:r>
            <a:r>
              <a:rPr dirty="0" sz="2800" spc="-10" i="1">
                <a:latin typeface="Calibri"/>
                <a:cs typeface="Calibri"/>
              </a:rPr>
              <a:t>economic, </a:t>
            </a:r>
            <a:r>
              <a:rPr dirty="0" sz="2800" spc="-5" i="1">
                <a:latin typeface="Calibri"/>
                <a:cs typeface="Calibri"/>
              </a:rPr>
              <a:t>social, &amp;  </a:t>
            </a:r>
            <a:r>
              <a:rPr dirty="0" sz="2800" spc="-10" i="1">
                <a:latin typeface="Calibri"/>
                <a:cs typeface="Calibri"/>
              </a:rPr>
              <a:t>political</a:t>
            </a:r>
            <a:r>
              <a:rPr dirty="0" sz="2800" spc="-2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problems.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716" y="6474358"/>
            <a:ext cx="5165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Figure </a:t>
            </a:r>
            <a:r>
              <a:rPr dirty="0" sz="1200" b="1">
                <a:latin typeface="Arial"/>
                <a:cs typeface="Arial"/>
              </a:rPr>
              <a:t>10.12 </a:t>
            </a:r>
            <a:r>
              <a:rPr dirty="0" sz="1200" spc="-10" b="1">
                <a:latin typeface="Arial"/>
                <a:cs typeface="Arial"/>
              </a:rPr>
              <a:t>Manchester, </a:t>
            </a:r>
            <a:r>
              <a:rPr dirty="0" sz="1200" b="1">
                <a:latin typeface="Arial"/>
                <a:cs typeface="Arial"/>
              </a:rPr>
              <a:t>England: The </a:t>
            </a:r>
            <a:r>
              <a:rPr dirty="0" sz="1200" spc="-5" b="1">
                <a:latin typeface="Arial"/>
                <a:cs typeface="Arial"/>
              </a:rPr>
              <a:t>"shock </a:t>
            </a:r>
            <a:r>
              <a:rPr dirty="0" sz="1200" spc="-10" b="1">
                <a:latin typeface="Arial"/>
                <a:cs typeface="Arial"/>
              </a:rPr>
              <a:t>city" </a:t>
            </a:r>
            <a:r>
              <a:rPr dirty="0" sz="1200" b="1">
                <a:latin typeface="Arial"/>
                <a:cs typeface="Arial"/>
              </a:rPr>
              <a:t>of </a:t>
            </a:r>
            <a:r>
              <a:rPr dirty="0" sz="1200" spc="-5" b="1">
                <a:latin typeface="Arial"/>
                <a:cs typeface="Arial"/>
              </a:rPr>
              <a:t>the </a:t>
            </a:r>
            <a:r>
              <a:rPr dirty="0" sz="1200" spc="5" b="1">
                <a:latin typeface="Arial"/>
                <a:cs typeface="Arial"/>
              </a:rPr>
              <a:t>19</a:t>
            </a:r>
            <a:r>
              <a:rPr dirty="0" baseline="24305" sz="1200" spc="7" b="1">
                <a:latin typeface="Arial"/>
                <a:cs typeface="Arial"/>
              </a:rPr>
              <a:t>th</a:t>
            </a:r>
            <a:r>
              <a:rPr dirty="0" baseline="24305" sz="1200" spc="284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Century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64135"/>
            <a:ext cx="505460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5"/>
              <a:t>Industrialization </a:t>
            </a:r>
            <a:r>
              <a:rPr dirty="0" sz="2200" spc="-5"/>
              <a:t>and </a:t>
            </a:r>
            <a:r>
              <a:rPr dirty="0" sz="2200" spc="-15"/>
              <a:t>Urbanization: </a:t>
            </a:r>
            <a:r>
              <a:rPr dirty="0" sz="2200" spc="-5"/>
              <a:t>Shock</a:t>
            </a:r>
            <a:r>
              <a:rPr dirty="0" sz="2200" spc="210"/>
              <a:t> </a:t>
            </a:r>
            <a:r>
              <a:rPr dirty="0" sz="2200" spc="-10"/>
              <a:t>city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569976" y="566927"/>
            <a:ext cx="8078716" cy="5785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2019-01-21T22:17:09Z</dcterms:created>
  <dcterms:modified xsi:type="dcterms:W3CDTF">2019-01-21T22:17:09Z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2019-01-21T00:00:00Z</vt:filetime>
  </property>
</Properties>
</file>